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301" r:id="rId2"/>
    <p:sldId id="311" r:id="rId3"/>
    <p:sldId id="312" r:id="rId4"/>
    <p:sldId id="313" r:id="rId5"/>
    <p:sldId id="314" r:id="rId6"/>
    <p:sldId id="315" r:id="rId7"/>
    <p:sldId id="302" r:id="rId8"/>
    <p:sldId id="316" r:id="rId9"/>
    <p:sldId id="317" r:id="rId10"/>
    <p:sldId id="318" r:id="rId11"/>
    <p:sldId id="319" r:id="rId12"/>
    <p:sldId id="320" r:id="rId13"/>
    <p:sldId id="321" r:id="rId14"/>
    <p:sldId id="322" r:id="rId15"/>
    <p:sldId id="323" r:id="rId16"/>
    <p:sldId id="324" r:id="rId17"/>
    <p:sldId id="325" r:id="rId18"/>
    <p:sldId id="326" r:id="rId19"/>
    <p:sldId id="327" r:id="rId20"/>
    <p:sldId id="328" r:id="rId21"/>
    <p:sldId id="303" r:id="rId22"/>
    <p:sldId id="304" r:id="rId23"/>
    <p:sldId id="305" r:id="rId24"/>
    <p:sldId id="306" r:id="rId25"/>
    <p:sldId id="307" r:id="rId26"/>
    <p:sldId id="308" r:id="rId27"/>
    <p:sldId id="309" r:id="rId28"/>
    <p:sldId id="310" r:id="rId29"/>
    <p:sldId id="329" r:id="rId30"/>
    <p:sldId id="330" r:id="rId31"/>
    <p:sldId id="298" r:id="rId3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907" autoAdjust="0"/>
    <p:restoredTop sz="94273" autoAdjust="0"/>
  </p:normalViewPr>
  <p:slideViewPr>
    <p:cSldViewPr snapToGrid="0">
      <p:cViewPr varScale="1">
        <p:scale>
          <a:sx n="84" d="100"/>
          <a:sy n="84" d="100"/>
        </p:scale>
        <p:origin x="149" y="144"/>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A1ABB35-EFD1-4243-8697-84F798F1D68B}" type="datetimeFigureOut">
              <a:rPr lang="en-US" smtClean="0"/>
              <a:t>4/30/2023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70E9F78-177F-42DB-867D-A6E84B5D3DF9}" type="slidenum">
              <a:rPr lang="en-US" smtClean="0"/>
              <a:t>‹#›</a:t>
            </a:fld>
            <a:endParaRPr lang="en-US"/>
          </a:p>
        </p:txBody>
      </p:sp>
    </p:spTree>
    <p:extLst>
      <p:ext uri="{BB962C8B-B14F-4D97-AF65-F5344CB8AC3E}">
        <p14:creationId xmlns:p14="http://schemas.microsoft.com/office/powerpoint/2010/main" val="1985758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ref.ly/logosres/nasb95?ref=BibleNASB95.Mk5.13&amp;off=5&amp;ctx=+enter+%E2%80%A2them.%E2%80%9D%0a+13+%E2%80%A2~Jesus+gave+them+perm"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ref.ly/logosres/nasb95?ref=BibleNASB95.Lk8.38&amp;off=6&amp;ctx=and+returned.%0a+38+a%EF%BB%BF~But+the+man+from+who"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1</a:t>
            </a:fld>
            <a:endParaRPr lang="en-US">
              <a:solidFill>
                <a:prstClr val="black"/>
              </a:solidFill>
              <a:latin typeface="Calibri" panose="020F0502020204030204"/>
            </a:endParaRPr>
          </a:p>
        </p:txBody>
      </p:sp>
    </p:spTree>
    <p:extLst>
      <p:ext uri="{BB962C8B-B14F-4D97-AF65-F5344CB8AC3E}">
        <p14:creationId xmlns:p14="http://schemas.microsoft.com/office/powerpoint/2010/main" val="2842515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474062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3</a:t>
            </a:fld>
            <a:endParaRPr lang="en-US">
              <a:solidFill>
                <a:prstClr val="black"/>
              </a:solidFill>
              <a:latin typeface="Calibri" panose="020F0502020204030204"/>
            </a:endParaRPr>
          </a:p>
        </p:txBody>
      </p:sp>
    </p:spTree>
    <p:extLst>
      <p:ext uri="{BB962C8B-B14F-4D97-AF65-F5344CB8AC3E}">
        <p14:creationId xmlns:p14="http://schemas.microsoft.com/office/powerpoint/2010/main" val="3243557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4</a:t>
            </a:fld>
            <a:endParaRPr lang="en-US">
              <a:solidFill>
                <a:prstClr val="black"/>
              </a:solidFill>
              <a:latin typeface="Calibri" panose="020F0502020204030204"/>
            </a:endParaRPr>
          </a:p>
        </p:txBody>
      </p:sp>
    </p:spTree>
    <p:extLst>
      <p:ext uri="{BB962C8B-B14F-4D97-AF65-F5344CB8AC3E}">
        <p14:creationId xmlns:p14="http://schemas.microsoft.com/office/powerpoint/2010/main" val="110479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40874136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2713366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0E9F78-177F-42DB-867D-A6E84B5D3DF9}" type="slidenum">
              <a:rPr lang="en-US" smtClean="0"/>
              <a:t>7</a:t>
            </a:fld>
            <a:endParaRPr lang="en-US"/>
          </a:p>
        </p:txBody>
      </p:sp>
    </p:spTree>
    <p:extLst>
      <p:ext uri="{BB962C8B-B14F-4D97-AF65-F5344CB8AC3E}">
        <p14:creationId xmlns:p14="http://schemas.microsoft.com/office/powerpoint/2010/main" val="2623683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4282516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9</a:t>
            </a:fld>
            <a:endParaRPr lang="en-US">
              <a:solidFill>
                <a:prstClr val="black"/>
              </a:solidFill>
              <a:latin typeface="Calibri" panose="020F0502020204030204"/>
            </a:endParaRPr>
          </a:p>
        </p:txBody>
      </p:sp>
    </p:spTree>
    <p:extLst>
      <p:ext uri="{BB962C8B-B14F-4D97-AF65-F5344CB8AC3E}">
        <p14:creationId xmlns:p14="http://schemas.microsoft.com/office/powerpoint/2010/main" val="14909392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3133297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2584394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12</a:t>
            </a:fld>
            <a:endParaRPr lang="en-US">
              <a:solidFill>
                <a:prstClr val="black"/>
              </a:solidFill>
              <a:latin typeface="Calibri" panose="020F0502020204030204"/>
            </a:endParaRPr>
          </a:p>
        </p:txBody>
      </p:sp>
    </p:spTree>
    <p:extLst>
      <p:ext uri="{BB962C8B-B14F-4D97-AF65-F5344CB8AC3E}">
        <p14:creationId xmlns:p14="http://schemas.microsoft.com/office/powerpoint/2010/main" val="758440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13</a:t>
            </a:fld>
            <a:endParaRPr lang="en-US">
              <a:solidFill>
                <a:prstClr val="black"/>
              </a:solidFill>
              <a:latin typeface="Calibri" panose="020F0502020204030204"/>
            </a:endParaRPr>
          </a:p>
        </p:txBody>
      </p:sp>
    </p:spTree>
    <p:extLst>
      <p:ext uri="{BB962C8B-B14F-4D97-AF65-F5344CB8AC3E}">
        <p14:creationId xmlns:p14="http://schemas.microsoft.com/office/powerpoint/2010/main" val="4013784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solidFill>
                  <a:srgbClr val="0000FF"/>
                </a:solidFill>
              </a:rPr>
              <a:t>Mk. 5:13 says, “</a:t>
            </a:r>
            <a:r>
              <a:rPr lang="en-US" sz="1200" dirty="0"/>
              <a:t>Jesus gave them permission. And coming out, the unclean spirits entered the swine; and the herd rushed down the steep bank into the sea, about two thousan</a:t>
            </a:r>
            <a:r>
              <a:rPr lang="en-US" sz="1200" i="0" dirty="0"/>
              <a:t>d of them; and they were drowned in the sea.”</a:t>
            </a:r>
          </a:p>
          <a:p>
            <a:pPr lvl="1"/>
            <a:r>
              <a:rPr lang="en-US" dirty="0"/>
              <a:t>  (La Habra, CA: The Lockman Foundation, 1995), Mk 5:13.</a:t>
            </a:r>
          </a:p>
          <a:p>
            <a:r>
              <a:rPr lang="en-US" b="0" i="0" u="none" strike="noStrike" baseline="0" dirty="0"/>
              <a:t> </a:t>
            </a:r>
            <a:r>
              <a:rPr lang="en-US" b="0" i="1" u="sng" strike="noStrike" baseline="0" dirty="0">
                <a:solidFill>
                  <a:srgbClr val="0000FF"/>
                </a:solidFill>
                <a:hlinkClick r:id="rId3"/>
              </a:rPr>
              <a:t>New American Standard Bible: 1995 Update</a:t>
            </a:r>
            <a:r>
              <a:rPr lang="en-US" b="0" i="0" u="none" strike="noStrike" baseline="0" dirty="0">
                <a:solidFill>
                  <a:srgbClr val="0000FF"/>
                </a:solidFill>
                <a:hlinkClick r:id="rId3"/>
              </a:rPr>
              <a:t> (La Habra, CA: The Lockman Foundation, 1995), Mk 5:13.</a:t>
            </a:r>
          </a:p>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14</a:t>
            </a:fld>
            <a:endParaRPr lang="en-US">
              <a:solidFill>
                <a:prstClr val="black"/>
              </a:solidFill>
              <a:latin typeface="Calibri" panose="020F0502020204030204"/>
            </a:endParaRPr>
          </a:p>
        </p:txBody>
      </p:sp>
    </p:spTree>
    <p:extLst>
      <p:ext uri="{BB962C8B-B14F-4D97-AF65-F5344CB8AC3E}">
        <p14:creationId xmlns:p14="http://schemas.microsoft.com/office/powerpoint/2010/main" val="14733203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1960967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2852942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17</a:t>
            </a:fld>
            <a:endParaRPr lang="en-US">
              <a:solidFill>
                <a:prstClr val="black"/>
              </a:solidFill>
              <a:latin typeface="Calibri" panose="020F0502020204030204"/>
            </a:endParaRPr>
          </a:p>
        </p:txBody>
      </p:sp>
    </p:spTree>
    <p:extLst>
      <p:ext uri="{BB962C8B-B14F-4D97-AF65-F5344CB8AC3E}">
        <p14:creationId xmlns:p14="http://schemas.microsoft.com/office/powerpoint/2010/main" val="3910556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18</a:t>
            </a:fld>
            <a:endParaRPr lang="en-US">
              <a:solidFill>
                <a:prstClr val="black"/>
              </a:solidFill>
              <a:latin typeface="Calibri" panose="020F0502020204030204"/>
            </a:endParaRPr>
          </a:p>
        </p:txBody>
      </p:sp>
    </p:spTree>
    <p:extLst>
      <p:ext uri="{BB962C8B-B14F-4D97-AF65-F5344CB8AC3E}">
        <p14:creationId xmlns:p14="http://schemas.microsoft.com/office/powerpoint/2010/main" val="1330128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baseline="0" dirty="0">
                <a:solidFill>
                  <a:srgbClr val="0000FF"/>
                </a:solidFill>
              </a:rPr>
              <a:t>“</a:t>
            </a:r>
            <a:r>
              <a:rPr lang="en-US" sz="1200" dirty="0"/>
              <a:t>But the man from whom the demons had gone out was begging Him that he might accompany Him; but He sent him away, saying…”</a:t>
            </a:r>
          </a:p>
          <a:p>
            <a:pPr lvl="1"/>
            <a:r>
              <a:rPr lang="en-US" dirty="0"/>
              <a:t>  (La Habra, CA: The Lockman Foundation, 1995), Lk 8:38.</a:t>
            </a:r>
          </a:p>
          <a:p>
            <a:r>
              <a:rPr lang="en-US" b="0" i="0" u="none" strike="noStrike" baseline="0" dirty="0"/>
              <a:t> </a:t>
            </a:r>
            <a:r>
              <a:rPr lang="en-US" b="0" i="1" u="sng" strike="noStrike" baseline="0" dirty="0">
                <a:solidFill>
                  <a:srgbClr val="0000FF"/>
                </a:solidFill>
                <a:hlinkClick r:id="rId3"/>
              </a:rPr>
              <a:t>New American Standard Bible: 1995 Update</a:t>
            </a:r>
            <a:r>
              <a:rPr lang="en-US" b="0" i="0" u="none" strike="noStrike" baseline="0" dirty="0">
                <a:solidFill>
                  <a:srgbClr val="0000FF"/>
                </a:solidFill>
                <a:hlinkClick r:id="rId3"/>
              </a:rPr>
              <a:t> (La Habra, CA: The Lockman Foundation, 1995), Lk 8:38.</a:t>
            </a:r>
          </a:p>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19</a:t>
            </a:fld>
            <a:endParaRPr lang="en-US">
              <a:solidFill>
                <a:prstClr val="black"/>
              </a:solidFill>
              <a:latin typeface="Calibri" panose="020F0502020204030204"/>
            </a:endParaRPr>
          </a:p>
        </p:txBody>
      </p:sp>
    </p:spTree>
    <p:extLst>
      <p:ext uri="{BB962C8B-B14F-4D97-AF65-F5344CB8AC3E}">
        <p14:creationId xmlns:p14="http://schemas.microsoft.com/office/powerpoint/2010/main" val="2217849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u="none" strike="noStrike" baseline="0" dirty="0">
              <a:solidFill>
                <a:srgbClr val="0000FF"/>
              </a:solidFill>
            </a:endParaRPr>
          </a:p>
        </p:txBody>
      </p:sp>
      <p:sp>
        <p:nvSpPr>
          <p:cNvPr id="4" name="Slide Number Placeholder 3"/>
          <p:cNvSpPr>
            <a:spLocks noGrp="1"/>
          </p:cNvSpPr>
          <p:nvPr>
            <p:ph type="sldNum" sz="quarter" idx="5"/>
          </p:nvPr>
        </p:nvSpPr>
        <p:spPr/>
        <p:txBody>
          <a:bodyPr/>
          <a:lstStyle/>
          <a:p>
            <a:pPr defTabSz="474739">
              <a:defRPr/>
            </a:pPr>
            <a:fld id="{15EDC8B2-7DA9-49F5-8EEE-002A2C63B753}" type="slidenum">
              <a:rPr lang="en-US">
                <a:solidFill>
                  <a:prstClr val="black"/>
                </a:solidFill>
                <a:latin typeface="Calibri" panose="020F0502020204030204"/>
              </a:rPr>
              <a:pPr defTabSz="474739">
                <a:defRPr/>
              </a:pPr>
              <a:t>20</a:t>
            </a:fld>
            <a:endParaRPr lang="en-US">
              <a:solidFill>
                <a:prstClr val="black"/>
              </a:solidFill>
              <a:latin typeface="Calibri" panose="020F0502020204030204"/>
            </a:endParaRPr>
          </a:p>
        </p:txBody>
      </p:sp>
    </p:spTree>
    <p:extLst>
      <p:ext uri="{BB962C8B-B14F-4D97-AF65-F5344CB8AC3E}">
        <p14:creationId xmlns:p14="http://schemas.microsoft.com/office/powerpoint/2010/main" val="498656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56623D9-9F4A-4A79-A67A-1F271CE4D056}" type="datetimeFigureOut">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184AF-9A4F-44A8-834A-6855A807AC9B}" type="slidenum">
              <a:rPr lang="en-US" smtClean="0"/>
              <a:t>‹#›</a:t>
            </a:fld>
            <a:endParaRPr lang="en-US"/>
          </a:p>
        </p:txBody>
      </p:sp>
    </p:spTree>
    <p:extLst>
      <p:ext uri="{BB962C8B-B14F-4D97-AF65-F5344CB8AC3E}">
        <p14:creationId xmlns:p14="http://schemas.microsoft.com/office/powerpoint/2010/main" val="3485156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6623D9-9F4A-4A79-A67A-1F271CE4D056}" type="datetimeFigureOut">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184AF-9A4F-44A8-834A-6855A807AC9B}" type="slidenum">
              <a:rPr lang="en-US" smtClean="0"/>
              <a:t>‹#›</a:t>
            </a:fld>
            <a:endParaRPr lang="en-US"/>
          </a:p>
        </p:txBody>
      </p:sp>
    </p:spTree>
    <p:extLst>
      <p:ext uri="{BB962C8B-B14F-4D97-AF65-F5344CB8AC3E}">
        <p14:creationId xmlns:p14="http://schemas.microsoft.com/office/powerpoint/2010/main" val="2766677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6623D9-9F4A-4A79-A67A-1F271CE4D056}" type="datetimeFigureOut">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184AF-9A4F-44A8-834A-6855A807AC9B}" type="slidenum">
              <a:rPr lang="en-US" smtClean="0"/>
              <a:t>‹#›</a:t>
            </a:fld>
            <a:endParaRPr lang="en-US"/>
          </a:p>
        </p:txBody>
      </p:sp>
    </p:spTree>
    <p:extLst>
      <p:ext uri="{BB962C8B-B14F-4D97-AF65-F5344CB8AC3E}">
        <p14:creationId xmlns:p14="http://schemas.microsoft.com/office/powerpoint/2010/main" val="245833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6623D9-9F4A-4A79-A67A-1F271CE4D056}" type="datetimeFigureOut">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D184AF-9A4F-44A8-834A-6855A807AC9B}" type="slidenum">
              <a:rPr lang="en-US" smtClean="0"/>
              <a:t>‹#›</a:t>
            </a:fld>
            <a:endParaRPr lang="en-US"/>
          </a:p>
        </p:txBody>
      </p:sp>
    </p:spTree>
    <p:extLst>
      <p:ext uri="{BB962C8B-B14F-4D97-AF65-F5344CB8AC3E}">
        <p14:creationId xmlns:p14="http://schemas.microsoft.com/office/powerpoint/2010/main" val="39105389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6623D9-9F4A-4A79-A67A-1F271CE4D056}" type="datetimeFigureOut">
              <a:rPr lang="en-US" smtClean="0"/>
              <a:t>4/30/2023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D184AF-9A4F-44A8-834A-6855A807AC9B}" type="slidenum">
              <a:rPr lang="en-US" smtClean="0"/>
              <a:t>‹#›</a:t>
            </a:fld>
            <a:endParaRPr lang="en-US"/>
          </a:p>
        </p:txBody>
      </p:sp>
    </p:spTree>
    <p:extLst>
      <p:ext uri="{BB962C8B-B14F-4D97-AF65-F5344CB8AC3E}">
        <p14:creationId xmlns:p14="http://schemas.microsoft.com/office/powerpoint/2010/main" val="27986309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56623D9-9F4A-4A79-A67A-1F271CE4D056}" type="datetimeFigureOut">
              <a:rPr lang="en-US" smtClean="0"/>
              <a:t>4/30/2023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D184AF-9A4F-44A8-834A-6855A807AC9B}" type="slidenum">
              <a:rPr lang="en-US" smtClean="0"/>
              <a:t>‹#›</a:t>
            </a:fld>
            <a:endParaRPr lang="en-US"/>
          </a:p>
        </p:txBody>
      </p:sp>
    </p:spTree>
    <p:extLst>
      <p:ext uri="{BB962C8B-B14F-4D97-AF65-F5344CB8AC3E}">
        <p14:creationId xmlns:p14="http://schemas.microsoft.com/office/powerpoint/2010/main" val="2889701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6623D9-9F4A-4A79-A67A-1F271CE4D056}" type="datetimeFigureOut">
              <a:rPr lang="en-US" smtClean="0"/>
              <a:t>4/30/2023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D184AF-9A4F-44A8-834A-6855A807AC9B}" type="slidenum">
              <a:rPr lang="en-US" smtClean="0"/>
              <a:t>‹#›</a:t>
            </a:fld>
            <a:endParaRPr lang="en-US"/>
          </a:p>
        </p:txBody>
      </p:sp>
    </p:spTree>
    <p:extLst>
      <p:ext uri="{BB962C8B-B14F-4D97-AF65-F5344CB8AC3E}">
        <p14:creationId xmlns:p14="http://schemas.microsoft.com/office/powerpoint/2010/main" val="4276357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56623D9-9F4A-4A79-A67A-1F271CE4D056}" type="datetimeFigureOut">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D184AF-9A4F-44A8-834A-6855A807AC9B}" type="slidenum">
              <a:rPr lang="en-US" smtClean="0"/>
              <a:t>‹#›</a:t>
            </a:fld>
            <a:endParaRPr lang="en-US"/>
          </a:p>
        </p:txBody>
      </p:sp>
    </p:spTree>
    <p:extLst>
      <p:ext uri="{BB962C8B-B14F-4D97-AF65-F5344CB8AC3E}">
        <p14:creationId xmlns:p14="http://schemas.microsoft.com/office/powerpoint/2010/main" val="1135651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56623D9-9F4A-4A79-A67A-1F271CE4D056}" type="datetimeFigureOut">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D184AF-9A4F-44A8-834A-6855A807AC9B}" type="slidenum">
              <a:rPr lang="en-US" smtClean="0"/>
              <a:t>‹#›</a:t>
            </a:fld>
            <a:endParaRPr lang="en-US"/>
          </a:p>
        </p:txBody>
      </p:sp>
    </p:spTree>
    <p:extLst>
      <p:ext uri="{BB962C8B-B14F-4D97-AF65-F5344CB8AC3E}">
        <p14:creationId xmlns:p14="http://schemas.microsoft.com/office/powerpoint/2010/main" val="2615376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6623D9-9F4A-4A79-A67A-1F271CE4D056}" type="datetimeFigureOut">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184AF-9A4F-44A8-834A-6855A807AC9B}" type="slidenum">
              <a:rPr lang="en-US" smtClean="0"/>
              <a:t>‹#›</a:t>
            </a:fld>
            <a:endParaRPr lang="en-US"/>
          </a:p>
        </p:txBody>
      </p:sp>
    </p:spTree>
    <p:extLst>
      <p:ext uri="{BB962C8B-B14F-4D97-AF65-F5344CB8AC3E}">
        <p14:creationId xmlns:p14="http://schemas.microsoft.com/office/powerpoint/2010/main" val="4138710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6623D9-9F4A-4A79-A67A-1F271CE4D056}" type="datetimeFigureOut">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D184AF-9A4F-44A8-834A-6855A807AC9B}" type="slidenum">
              <a:rPr lang="en-US" smtClean="0"/>
              <a:t>‹#›</a:t>
            </a:fld>
            <a:endParaRPr lang="en-US"/>
          </a:p>
        </p:txBody>
      </p:sp>
    </p:spTree>
    <p:extLst>
      <p:ext uri="{BB962C8B-B14F-4D97-AF65-F5344CB8AC3E}">
        <p14:creationId xmlns:p14="http://schemas.microsoft.com/office/powerpoint/2010/main" val="2812404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6623D9-9F4A-4A79-A67A-1F271CE4D056}" type="datetimeFigureOut">
              <a:rPr lang="en-US" smtClean="0"/>
              <a:t>4/30/2023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D184AF-9A4F-44A8-834A-6855A807AC9B}" type="slidenum">
              <a:rPr lang="en-US" smtClean="0"/>
              <a:t>‹#›</a:t>
            </a:fld>
            <a:endParaRPr lang="en-US"/>
          </a:p>
        </p:txBody>
      </p:sp>
    </p:spTree>
    <p:extLst>
      <p:ext uri="{BB962C8B-B14F-4D97-AF65-F5344CB8AC3E}">
        <p14:creationId xmlns:p14="http://schemas.microsoft.com/office/powerpoint/2010/main" val="11252208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s://en.wikipedia.org/wiki/Perea#/media/File:First_century_Iudaea_province.gif"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5477397"/>
          </a:xfrm>
        </p:spPr>
        <p:txBody>
          <a:bodyPr>
            <a:spAutoFit/>
          </a:bodyPr>
          <a:lstStyle/>
          <a:p>
            <a:r>
              <a:rPr lang="en-US" sz="4400" dirty="0">
                <a:latin typeface="Times New Roman" panose="02020603050405020304" pitchFamily="18" charset="0"/>
                <a:cs typeface="Times New Roman" panose="02020603050405020304" pitchFamily="18" charset="0"/>
              </a:rPr>
              <a:t>“The Gerasene Demoniac Set Free”</a:t>
            </a:r>
          </a:p>
          <a:p>
            <a:r>
              <a:rPr lang="en-US" sz="4000" dirty="0">
                <a:latin typeface="Times New Roman" panose="02020603050405020304" pitchFamily="18" charset="0"/>
                <a:cs typeface="Times New Roman" panose="02020603050405020304" pitchFamily="18" charset="0"/>
              </a:rPr>
              <a:t>Luke 8:26-39</a:t>
            </a:r>
          </a:p>
          <a:p>
            <a:r>
              <a:rPr lang="en-US" sz="4000" dirty="0">
                <a:latin typeface="Times New Roman" panose="02020603050405020304" pitchFamily="18" charset="0"/>
                <a:cs typeface="Times New Roman" panose="02020603050405020304" pitchFamily="18" charset="0"/>
              </a:rPr>
              <a:t>(Mt. 8:28-34; Mk. 5:1-20)</a:t>
            </a:r>
          </a:p>
          <a:p>
            <a:pPr marL="687388" indent="-687388" algn="l">
              <a:buFont typeface="+mj-lt"/>
              <a:buAutoNum type="alphaUcPeriod"/>
            </a:pPr>
            <a:endParaRPr lang="en-US" sz="4000" dirty="0">
              <a:latin typeface="Times New Roman" panose="02020603050405020304" pitchFamily="18" charset="0"/>
              <a:cs typeface="Times New Roman" panose="02020603050405020304" pitchFamily="18" charset="0"/>
            </a:endParaRPr>
          </a:p>
          <a:p>
            <a:pPr marL="687388" indent="-687388" algn="l">
              <a:buFont typeface="+mj-lt"/>
              <a:buAutoNum type="alphaUcPeriod"/>
            </a:pPr>
            <a:r>
              <a:rPr lang="en-US" sz="4000" dirty="0">
                <a:latin typeface="Times New Roman" panose="02020603050405020304" pitchFamily="18" charset="0"/>
                <a:cs typeface="Times New Roman" panose="02020603050405020304" pitchFamily="18" charset="0"/>
              </a:rPr>
              <a:t>This is a classic case of demon possession (8:26-29).</a:t>
            </a:r>
          </a:p>
          <a:p>
            <a:pPr marL="687388" indent="-687388" algn="l">
              <a:buFont typeface="+mj-lt"/>
              <a:buAutoNum type="alphaUcPeriod"/>
            </a:pPr>
            <a:r>
              <a:rPr lang="en-US" sz="4000" dirty="0">
                <a:latin typeface="Times New Roman" panose="02020603050405020304" pitchFamily="18" charset="0"/>
                <a:cs typeface="Times New Roman" panose="02020603050405020304" pitchFamily="18" charset="0"/>
              </a:rPr>
              <a:t>Jesus casts out the demons (8:30-33).</a:t>
            </a:r>
          </a:p>
          <a:p>
            <a:pPr marL="687388" indent="-687388" algn="l">
              <a:buFont typeface="+mj-lt"/>
              <a:buAutoNum type="alphaUcPeriod"/>
            </a:pPr>
            <a:r>
              <a:rPr lang="en-US" sz="4000" dirty="0">
                <a:latin typeface="Times New Roman" panose="02020603050405020304" pitchFamily="18" charset="0"/>
                <a:cs typeface="Times New Roman" panose="02020603050405020304" pitchFamily="18" charset="0"/>
              </a:rPr>
              <a:t>The reaction of the people (8:34-37).</a:t>
            </a:r>
          </a:p>
          <a:p>
            <a:pPr marL="687388" indent="-687388" algn="l">
              <a:buFont typeface="+mj-lt"/>
              <a:buAutoNum type="alphaUcPeriod"/>
            </a:pPr>
            <a:r>
              <a:rPr lang="en-US" sz="4000" dirty="0">
                <a:latin typeface="Times New Roman" panose="02020603050405020304" pitchFamily="18" charset="0"/>
                <a:cs typeface="Times New Roman" panose="02020603050405020304" pitchFamily="18" charset="0"/>
              </a:rPr>
              <a:t>The reaction of the delivered man (8:38-39).</a:t>
            </a:r>
          </a:p>
        </p:txBody>
      </p:sp>
    </p:spTree>
    <p:extLst>
      <p:ext uri="{BB962C8B-B14F-4D97-AF65-F5344CB8AC3E}">
        <p14:creationId xmlns:p14="http://schemas.microsoft.com/office/powerpoint/2010/main" val="3508682440"/>
      </p:ext>
    </p:extLst>
  </p:cSld>
  <p:clrMapOvr>
    <a:masterClrMapping/>
  </p:clrMapOvr>
  <p:transition spd="slow">
    <p:cove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6693627"/>
          </a:xfrm>
        </p:spPr>
        <p:txBody>
          <a:bodyPr>
            <a:spAutoFit/>
          </a:bodyPr>
          <a:lstStyle/>
          <a:p>
            <a:pPr marL="687388" indent="-687388" algn="l">
              <a:buFont typeface="+mj-lt"/>
              <a:buAutoNum type="alphaUcPeriod"/>
            </a:pPr>
            <a:r>
              <a:rPr lang="en-US" sz="4000" dirty="0">
                <a:latin typeface="Times New Roman" panose="02020603050405020304" pitchFamily="18" charset="0"/>
                <a:cs typeface="Times New Roman" panose="02020603050405020304" pitchFamily="18" charset="0"/>
              </a:rPr>
              <a:t>This is a classic case of demon possession (8:26-29).</a:t>
            </a:r>
          </a:p>
          <a:p>
            <a:pPr marL="1200150" lvl="1" indent="-742950" algn="l">
              <a:buFont typeface="+mj-lt"/>
              <a:buAutoNum type="arabicPeriod"/>
            </a:pPr>
            <a:r>
              <a:rPr lang="en-US" sz="3600" b="1" dirty="0">
                <a:latin typeface="Times New Roman" panose="02020603050405020304" pitchFamily="18" charset="0"/>
                <a:cs typeface="Times New Roman" panose="02020603050405020304" pitchFamily="18" charset="0"/>
              </a:rPr>
              <a:t>Intro</a:t>
            </a:r>
            <a:r>
              <a:rPr lang="en-US" sz="3600" dirty="0">
                <a:latin typeface="Times New Roman" panose="02020603050405020304" pitchFamily="18" charset="0"/>
                <a:cs typeface="Times New Roman" panose="02020603050405020304" pitchFamily="18" charset="0"/>
              </a:rPr>
              <a:t>: “Demon possession” is a topic which prompts a variety of responses in people, from curiosity to great fear. Most of us probably have to admit our limited knowledge in this area. We will do the best we can by limiting our speculation and staying close to the biblical record. We have a considerable record at hand today with regard to the Gerasene demoniac (Cp. “Gadarene demoniacs” pl. in Mt. 8:28). Here is a classic case of demon possession with men utterly helpless to do anything about it (Lk. 8:26-30) but Jesus was able to cast out the demons (Lk. 8:33). As it turned out, the majority of the people preferred that Jesus would never have come in the first place (Lk. 8:37). The</a:t>
            </a:r>
          </a:p>
        </p:txBody>
      </p:sp>
    </p:spTree>
    <p:extLst>
      <p:ext uri="{BB962C8B-B14F-4D97-AF65-F5344CB8AC3E}">
        <p14:creationId xmlns:p14="http://schemas.microsoft.com/office/powerpoint/2010/main" val="255559769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6638227"/>
          </a:xfrm>
        </p:spPr>
        <p:txBody>
          <a:bodyPr>
            <a:spAutoFit/>
          </a:bodyPr>
          <a:lstStyle/>
          <a:p>
            <a:pPr marL="1200150" lvl="1" indent="-742950" algn="l">
              <a:buFont typeface="+mj-lt"/>
              <a:buAutoNum type="arabicPeriod"/>
            </a:pPr>
            <a:r>
              <a:rPr lang="en-US" sz="3600" dirty="0">
                <a:latin typeface="Times New Roman" panose="02020603050405020304" pitchFamily="18" charset="0"/>
                <a:cs typeface="Times New Roman" panose="02020603050405020304" pitchFamily="18" charset="0"/>
              </a:rPr>
              <a:t>(cont.) one exception to this would be the former demoniac himself. Not only was he thrilled to have been set free from demon possession but now he wanted to go forward and join the ministry team and be a witness for Christ. He was not permitted to join the ministry team, but he went away, as Jesus had instructed him, “proclaiming throughout the whole city what great things Jesus had done for him.”</a:t>
            </a:r>
          </a:p>
          <a:p>
            <a:pPr marL="1200150" lvl="1" indent="-742950" algn="l">
              <a:buFont typeface="+mj-lt"/>
              <a:buAutoNum type="arabicPeriod"/>
            </a:pPr>
            <a:r>
              <a:rPr lang="en-US" sz="3600" dirty="0">
                <a:latin typeface="Times New Roman" panose="02020603050405020304" pitchFamily="18" charset="0"/>
                <a:cs typeface="Times New Roman" panose="02020603050405020304" pitchFamily="18" charset="0"/>
              </a:rPr>
              <a:t>(vs. 26) Jesus and the disciples had completed their journey to the west side of the lake which included the storm that they survived (Lk. 8:22-25). Now they have “sailed” back in the opposite direction to the east side of the lake &amp; the “country of the Gerasenes,” “which is</a:t>
            </a:r>
          </a:p>
        </p:txBody>
      </p:sp>
    </p:spTree>
    <p:extLst>
      <p:ext uri="{BB962C8B-B14F-4D97-AF65-F5344CB8AC3E}">
        <p14:creationId xmlns:p14="http://schemas.microsoft.com/office/powerpoint/2010/main" val="309459315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
                                        <p:tgtEl>
                                          <p:spTgt spid="3">
                                            <p:txEl>
                                              <p:pRg st="1" end="1"/>
                                            </p:txEl>
                                          </p:spTgt>
                                        </p:tgtEl>
                                      </p:cBhvr>
                                    </p:animEffect>
                                    <p:anim calcmode="lin" valueType="num">
                                      <p:cBhvr>
                                        <p:cTn id="8" dur="4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400" fill="hold"/>
                                        <p:tgtEl>
                                          <p:spTgt spid="3">
                                            <p:txEl>
                                              <p:pRg st="1" end="1"/>
                                            </p:txEl>
                                          </p:spTgt>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xEl>
                                              <p:pRg st="1" end="1"/>
                                            </p:txEl>
                                          </p:spTgt>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xEl>
                                              <p:pRg st="1" end="1"/>
                                            </p:txEl>
                                          </p:spTgt>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6574107"/>
          </a:xfrm>
        </p:spPr>
        <p:txBody>
          <a:bodyPr>
            <a:spAutoFit/>
          </a:bodyPr>
          <a:lstStyle/>
          <a:p>
            <a:pPr marL="1200150" lvl="1" indent="-742950" algn="l">
              <a:buFont typeface="+mj-lt"/>
              <a:buAutoNum type="arabicPeriod" startAt="2"/>
            </a:pPr>
            <a:r>
              <a:rPr lang="en-US" sz="3600" dirty="0">
                <a:latin typeface="Times New Roman" panose="02020603050405020304" pitchFamily="18" charset="0"/>
                <a:cs typeface="Times New Roman" panose="02020603050405020304" pitchFamily="18" charset="0"/>
              </a:rPr>
              <a:t>(cont.) opposite Galilee.” BK says, “What is meant by the region of the Gerasenes? Apparently, the area was named for the small town Gersa (now the ruins of Khersa) on the eastern shore.” Again, BK says, “Matthew mentioned ‘the region of the Gadarenes’ (Matt. 8:28), which was named for the town Gadara, about six miles southeast of the lower tip of the Sea of Galilee. Perhaps the territory around Gersa belonged to the city of Gadara (cf. comments on Mk. 5:1).” Again, BK says, “Greek manuscripts are divided on the precise location involved, citing three names: Gadarenes (Matt. 8:28), Gergesenes (from Origen), and Gerasenes.” See maps. There were several other towns of similar sounding names in the district of the Decapolis,</a:t>
            </a:r>
          </a:p>
        </p:txBody>
      </p:sp>
    </p:spTree>
    <p:extLst>
      <p:ext uri="{BB962C8B-B14F-4D97-AF65-F5344CB8AC3E}">
        <p14:creationId xmlns:p14="http://schemas.microsoft.com/office/powerpoint/2010/main" val="3119201419"/>
      </p:ext>
    </p:extLst>
  </p:cSld>
  <p:clrMapOvr>
    <a:masterClrMapping/>
  </p:clrMapOvr>
  <p:transition spd="slow">
    <p:cove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6638227"/>
          </a:xfrm>
        </p:spPr>
        <p:txBody>
          <a:bodyPr>
            <a:spAutoFit/>
          </a:bodyPr>
          <a:lstStyle/>
          <a:p>
            <a:pPr marL="1200150" lvl="1" indent="-742950" algn="l">
              <a:buFont typeface="+mj-lt"/>
              <a:buAutoNum type="arabicPeriod" startAt="2"/>
            </a:pPr>
            <a:r>
              <a:rPr lang="en-US" sz="3600" dirty="0">
                <a:latin typeface="Times New Roman" panose="02020603050405020304" pitchFamily="18" charset="0"/>
                <a:cs typeface="Times New Roman" panose="02020603050405020304" pitchFamily="18" charset="0"/>
              </a:rPr>
              <a:t>(cont.) meaning ten cities (cf. vs. 20). These cities were Gerasa, Gadara, Gersa, modern Khersa, “Gersa” BK p. 122 but ATR, p. 69 calls it “Gerasa” and if correct there were possibly two cities with that same name. The small town Gersa (</a:t>
            </a:r>
            <a:r>
              <a:rPr lang="en-US" sz="3600" dirty="0" err="1">
                <a:latin typeface="Times New Roman" panose="02020603050405020304" pitchFamily="18" charset="0"/>
                <a:cs typeface="Times New Roman" panose="02020603050405020304" pitchFamily="18" charset="0"/>
              </a:rPr>
              <a:t>fr.</a:t>
            </a:r>
            <a:r>
              <a:rPr lang="en-US" sz="3600" dirty="0">
                <a:latin typeface="Times New Roman" panose="02020603050405020304" pitchFamily="18" charset="0"/>
                <a:cs typeface="Times New Roman" panose="02020603050405020304" pitchFamily="18" charset="0"/>
              </a:rPr>
              <a:t> which is derived Gerasenes) would have been included in the country of the Gadarenes (Mt. 8:28) the boundaries of Gadara have been extended all the way NW 6 miles to the shore of the lake of Galilee this was a region of Gentiles as is clear from the reference to swine in Mk. 5:11 which would not have been grazing in a Jewish setting (Lev. 11:7-8).</a:t>
            </a:r>
          </a:p>
          <a:p>
            <a:pPr marL="1485900" lvl="2" indent="-571500" algn="l">
              <a:buFont typeface="Wingdings" panose="05000000000000000000" pitchFamily="2" charset="2"/>
              <a:buChar char="Ø"/>
            </a:pPr>
            <a:r>
              <a:rPr lang="en-US" sz="3600" dirty="0">
                <a:latin typeface="Times New Roman" panose="02020603050405020304" pitchFamily="18" charset="0"/>
                <a:cs typeface="Times New Roman" panose="02020603050405020304" pitchFamily="18" charset="0"/>
              </a:rPr>
              <a:t>It is interesting that Mk. 5:20 has the term, “‘Decapolis’ (‘Ten Cities’), a region east and southeast of the Sea of</a:t>
            </a:r>
          </a:p>
        </p:txBody>
      </p:sp>
    </p:spTree>
    <p:extLst>
      <p:ext uri="{BB962C8B-B14F-4D97-AF65-F5344CB8AC3E}">
        <p14:creationId xmlns:p14="http://schemas.microsoft.com/office/powerpoint/2010/main" val="287175359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5576911"/>
          </a:xfrm>
        </p:spPr>
        <p:txBody>
          <a:bodyPr>
            <a:spAutoFit/>
          </a:bodyPr>
          <a:lstStyle/>
          <a:p>
            <a:pPr marL="1485900" lvl="2" indent="-571500" algn="l">
              <a:buFont typeface="Wingdings" panose="05000000000000000000" pitchFamily="2" charset="2"/>
              <a:buChar char="Ø"/>
            </a:pPr>
            <a:r>
              <a:rPr lang="en-US" sz="3600" dirty="0">
                <a:latin typeface="Times New Roman" panose="02020603050405020304" pitchFamily="18" charset="0"/>
                <a:cs typeface="Times New Roman" panose="02020603050405020304" pitchFamily="18" charset="0"/>
              </a:rPr>
              <a:t>Galilee, north of Perea, and belonging to the half-tribe of Manasseh. It was so named for the ten cities that lay within its borders. The names of those cities are not certain. Pliny lists them as Scythopolis, Philadelphia, Raphanae, Gadara, Hippos, Dios, Pella, Gerasa, Canatha, and Damascus. Josephus replaces Canatha with Otopos on his list. Of the ten cities, only one, the capital Scythopolis, lay west of the Jordan River. Jesus visited the region of Decapolis during His ministry. Mt. (8:28) calls it ‘the country of the Gadarenes,’ because Jesus was near Gadara.” </a:t>
            </a:r>
          </a:p>
        </p:txBody>
      </p:sp>
    </p:spTree>
    <p:extLst>
      <p:ext uri="{BB962C8B-B14F-4D97-AF65-F5344CB8AC3E}">
        <p14:creationId xmlns:p14="http://schemas.microsoft.com/office/powerpoint/2010/main" val="1916708166"/>
      </p:ext>
    </p:extLst>
  </p:cSld>
  <p:clrMapOvr>
    <a:masterClrMapping/>
  </p:clrMapOvr>
  <p:transition spd="slow">
    <p:cove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defined">
            <a:extLst>
              <a:ext uri="{FF2B5EF4-FFF2-40B4-BE49-F238E27FC236}">
                <a16:creationId xmlns:a16="http://schemas.microsoft.com/office/drawing/2014/main" id="{2AA5FE4F-155B-B8AE-74F8-2F7690DEEB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6801" y="0"/>
            <a:ext cx="4261812"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900F8F8-F0BD-3C1E-242F-70EFE2DA8D7D}"/>
              </a:ext>
            </a:extLst>
          </p:cNvPr>
          <p:cNvSpPr txBox="1"/>
          <p:nvPr/>
        </p:nvSpPr>
        <p:spPr>
          <a:xfrm>
            <a:off x="1" y="3333750"/>
            <a:ext cx="3606800" cy="1569660"/>
          </a:xfrm>
          <a:prstGeom prst="rect">
            <a:avLst/>
          </a:prstGeom>
          <a:noFill/>
        </p:spPr>
        <p:txBody>
          <a:bodyPr wrap="square" rtlCol="0">
            <a:spAutoFit/>
          </a:bodyPr>
          <a:lstStyle/>
          <a:p>
            <a:r>
              <a:rPr lang="en-US" sz="3200" dirty="0">
                <a:hlinkClick r:id="rId4"/>
              </a:rPr>
              <a:t>First century Iudaea province - Perea - Wikipedia</a:t>
            </a:r>
            <a:endParaRPr lang="en-US" sz="3200" dirty="0"/>
          </a:p>
        </p:txBody>
      </p:sp>
      <p:cxnSp>
        <p:nvCxnSpPr>
          <p:cNvPr id="4" name="Straight Arrow Connector 3">
            <a:extLst>
              <a:ext uri="{FF2B5EF4-FFF2-40B4-BE49-F238E27FC236}">
                <a16:creationId xmlns:a16="http://schemas.microsoft.com/office/drawing/2014/main" id="{3D922AED-6D9E-13F6-6C48-4DD84BD6795F}"/>
              </a:ext>
            </a:extLst>
          </p:cNvPr>
          <p:cNvCxnSpPr>
            <a:cxnSpLocks/>
          </p:cNvCxnSpPr>
          <p:nvPr/>
        </p:nvCxnSpPr>
        <p:spPr>
          <a:xfrm>
            <a:off x="3000375" y="3981450"/>
            <a:ext cx="3409950" cy="361950"/>
          </a:xfrm>
          <a:prstGeom prst="straightConnector1">
            <a:avLst/>
          </a:prstGeom>
          <a:ln w="28575">
            <a:solidFill>
              <a:srgbClr val="0000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4728260"/>
      </p:ext>
    </p:extLst>
  </p:cSld>
  <p:clrMapOvr>
    <a:masterClrMapping/>
  </p:clrMapOvr>
  <p:transition spd="slow">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6574107"/>
          </a:xfrm>
        </p:spPr>
        <p:txBody>
          <a:bodyPr>
            <a:spAutoFit/>
          </a:bodyPr>
          <a:lstStyle/>
          <a:p>
            <a:pPr marL="1200150" lvl="1" indent="-742950" algn="l">
              <a:buFont typeface="+mj-lt"/>
              <a:buAutoNum type="arabicPeriod" startAt="3"/>
            </a:pPr>
            <a:r>
              <a:rPr lang="en-US" sz="3600" dirty="0">
                <a:latin typeface="Times New Roman" panose="02020603050405020304" pitchFamily="18" charset="0"/>
                <a:cs typeface="Times New Roman" panose="02020603050405020304" pitchFamily="18" charset="0"/>
              </a:rPr>
              <a:t>(vs. 27) Rather than finding rest on the other side, a demon possessed man presented himself; Mark says it happened immediately. Matthew says there were “two men who were demon-possessed (who) met Him as they were coming out of the tombs. They were so extremely violent that no one could pass by that way.” For “demon possession,” Mark uses the expression “unclean spirit.” It is quite a curiosity, but we do not know how he came to be possessed. Are people who are demon possessed culpable, that is, blameworthy for their condition? Did they somehow allow the demon to enter? In Scripture, they are generally viewed as helpless victims of demonic activity who would love to be delivered from such awful</a:t>
            </a:r>
          </a:p>
        </p:txBody>
      </p:sp>
    </p:spTree>
    <p:extLst>
      <p:ext uri="{BB962C8B-B14F-4D97-AF65-F5344CB8AC3E}">
        <p14:creationId xmlns:p14="http://schemas.microsoft.com/office/powerpoint/2010/main" val="718663767"/>
      </p:ext>
    </p:extLst>
  </p:cSld>
  <p:clrMapOvr>
    <a:masterClrMapping/>
  </p:clrMapOvr>
  <p:transition spd="slow">
    <p:cove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6574107"/>
          </a:xfrm>
        </p:spPr>
        <p:txBody>
          <a:bodyPr>
            <a:spAutoFit/>
          </a:bodyPr>
          <a:lstStyle/>
          <a:p>
            <a:pPr marL="1200150" lvl="1" indent="-742950" algn="l">
              <a:buFont typeface="+mj-lt"/>
              <a:buAutoNum type="arabicPeriod" startAt="3"/>
            </a:pPr>
            <a:r>
              <a:rPr lang="en-US" sz="3600" dirty="0">
                <a:latin typeface="Times New Roman" panose="02020603050405020304" pitchFamily="18" charset="0"/>
                <a:cs typeface="Times New Roman" panose="02020603050405020304" pitchFamily="18" charset="0"/>
              </a:rPr>
              <a:t>(vs. 27) possession and oppression. But there seems to be some support for the notion of personal responsibility in Mt. 12:43-45 where a demon returns to his former house and “finds it unoccupied, swept, and put in order. Then it goes and takes along with it seven other spirits more wicked than itself, and they go in and live there; and the last state of that man becomes worse than the first” (Mt. 12:44b-45a). But nevertheless, notice the sad state of this man before us. First, he was “possessed with demons (</a:t>
            </a:r>
            <a:r>
              <a:rPr lang="en-US" sz="3600" dirty="0">
                <a:latin typeface="Gentium" panose="02000503060000020004" pitchFamily="2" charset="0"/>
                <a:cs typeface="Times New Roman" panose="02020603050405020304" pitchFamily="18" charset="0"/>
              </a:rPr>
              <a:t>ἔχων δαιμόνια</a:t>
            </a:r>
            <a:r>
              <a:rPr lang="en-US" sz="3600" dirty="0">
                <a:latin typeface="Times New Roman" panose="02020603050405020304" pitchFamily="18" charset="0"/>
                <a:cs typeface="Times New Roman" panose="02020603050405020304" pitchFamily="18" charset="0"/>
              </a:rPr>
              <a:t>),” plural, literally, “having demons,” but in reality, they had him. “And” as a result he was one “who had not put on any clothing for a long time, and” further, he, “was not living in a house, but in the tombs.”</a:t>
            </a:r>
          </a:p>
        </p:txBody>
      </p:sp>
    </p:spTree>
    <p:extLst>
      <p:ext uri="{BB962C8B-B14F-4D97-AF65-F5344CB8AC3E}">
        <p14:creationId xmlns:p14="http://schemas.microsoft.com/office/powerpoint/2010/main" val="3434488248"/>
      </p:ext>
    </p:extLst>
  </p:cSld>
  <p:clrMapOvr>
    <a:masterClrMapping/>
  </p:clrMapOvr>
  <p:transition spd="slow">
    <p:cove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6574107"/>
          </a:xfrm>
        </p:spPr>
        <p:txBody>
          <a:bodyPr>
            <a:spAutoFit/>
          </a:bodyPr>
          <a:lstStyle/>
          <a:p>
            <a:pPr marL="1200150" lvl="1" indent="-742950" algn="l">
              <a:buFont typeface="+mj-lt"/>
              <a:buAutoNum type="arabicPeriod" startAt="4"/>
            </a:pPr>
            <a:r>
              <a:rPr lang="en-US" sz="3600" dirty="0">
                <a:latin typeface="Times New Roman" panose="02020603050405020304" pitchFamily="18" charset="0"/>
                <a:cs typeface="Times New Roman" panose="02020603050405020304" pitchFamily="18" charset="0"/>
              </a:rPr>
              <a:t>(vs. 28) “Seeing Jesus,” it seems that the demon possessed man felt fearful and threatened. So, “he cried out and fell before Him,” probably in fear, showing that he recognized the superiority of Jesus, “and said in a loud voice, ‘What business do we have with each other, Jesus, Son of the Most High God? I beg You, do not torment me.’” Mt. 8:29 puts this in the form of a question, “Have You come here to torment us before the time?” The demons in this man knew that they had a problem upon Jesus’ arrival, so, they literally asked, “</a:t>
            </a:r>
            <a:r>
              <a:rPr lang="en-US" sz="3600" dirty="0">
                <a:latin typeface="Gentium" panose="02000503060000020004" pitchFamily="2" charset="0"/>
                <a:cs typeface="Times New Roman" panose="02020603050405020304" pitchFamily="18" charset="0"/>
              </a:rPr>
              <a:t>Τί ἐμοὶ καὶ σοί</a:t>
            </a:r>
            <a:r>
              <a:rPr lang="en-US" sz="3600" dirty="0">
                <a:latin typeface="Times New Roman" panose="02020603050405020304" pitchFamily="18" charset="0"/>
                <a:cs typeface="Times New Roman" panose="02020603050405020304" pitchFamily="18" charset="0"/>
              </a:rPr>
              <a:t>,” “what to me and to you?” or “What do I have to do with you?” or “What do you want with me?” (NIV84). The question means something like, “What do we have in common?” The answer is,</a:t>
            </a:r>
          </a:p>
        </p:txBody>
      </p:sp>
    </p:spTree>
    <p:extLst>
      <p:ext uri="{BB962C8B-B14F-4D97-AF65-F5344CB8AC3E}">
        <p14:creationId xmlns:p14="http://schemas.microsoft.com/office/powerpoint/2010/main" val="4100960807"/>
      </p:ext>
    </p:extLst>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6638227"/>
          </a:xfrm>
        </p:spPr>
        <p:txBody>
          <a:bodyPr>
            <a:spAutoFit/>
          </a:bodyPr>
          <a:lstStyle/>
          <a:p>
            <a:pPr marL="1200150" lvl="1" indent="-742950" algn="l">
              <a:buFont typeface="+mj-lt"/>
              <a:buAutoNum type="arabicPeriod" startAt="4"/>
            </a:pPr>
            <a:r>
              <a:rPr lang="en-US" sz="3600" spc="-30" dirty="0">
                <a:latin typeface="Times New Roman" panose="02020603050405020304" pitchFamily="18" charset="0"/>
                <a:cs typeface="Times New Roman" panose="02020603050405020304" pitchFamily="18" charset="0"/>
              </a:rPr>
              <a:t>(cont.) “nothing,” as 2Cor. 6:15 makes clear with its rhetorical question, “Or what harmony has Christ with Belial.” But the demons do accurately identify “Jesus,” calling him by name with the precise title “Son of the Most High God.” Speaking as one, they filed the request that Jesus not torment or torture them before the time. “Matthew is the one who adds that they said, “before the time,” an apparent reference to the future judgment of fallen angels which they knew was coming (1Cor. 6:3; Rv. 20:1-3, 10) and which was sealed at the cross (Heb. 2:14; cf. Col. 2:15).</a:t>
            </a:r>
          </a:p>
          <a:p>
            <a:pPr marL="1200150" lvl="1" indent="-742950" algn="l">
              <a:buFont typeface="+mj-lt"/>
              <a:buAutoNum type="arabicPeriod" startAt="4"/>
            </a:pPr>
            <a:r>
              <a:rPr lang="en-US" sz="3600" dirty="0">
                <a:latin typeface="Times New Roman" panose="02020603050405020304" pitchFamily="18" charset="0"/>
                <a:cs typeface="Times New Roman" panose="02020603050405020304" pitchFamily="18" charset="0"/>
              </a:rPr>
              <a:t>(vs. 29) This is the explanation for the outcry of the demons in vs. 28, “For He had commanded the unclean spirit to come out of the man.” It seems that the demons</a:t>
            </a:r>
          </a:p>
        </p:txBody>
      </p:sp>
    </p:spTree>
    <p:extLst>
      <p:ext uri="{BB962C8B-B14F-4D97-AF65-F5344CB8AC3E}">
        <p14:creationId xmlns:p14="http://schemas.microsoft.com/office/powerpoint/2010/main" val="162985261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8164"/>
            <a:ext cx="12192000" cy="6574107"/>
          </a:xfrm>
        </p:spPr>
        <p:txBody>
          <a:bodyPr>
            <a:spAutoFit/>
          </a:bodyPr>
          <a:lstStyle/>
          <a:p>
            <a:pPr marL="1200150" lvl="1" indent="-742950" algn="l">
              <a:buFont typeface="+mj-lt"/>
              <a:buAutoNum type="arabicPeriod" startAt="5"/>
            </a:pPr>
            <a:r>
              <a:rPr lang="en-US" sz="3600" dirty="0">
                <a:latin typeface="Times New Roman" panose="02020603050405020304" pitchFamily="18" charset="0"/>
                <a:cs typeface="Times New Roman" panose="02020603050405020304" pitchFamily="18" charset="0"/>
              </a:rPr>
              <a:t>(cont.) were resisting Jesus’ command to come out. This explanation probably covers several weeks or months: “For it had seized him many times; and he was bound with chains and shackles and kept under guard, and yet he would break his bonds and be driven by the demon into the desert.” “Certain effects of demon possession cited in this passage are (1) disregard for personal dignity (nakedness), (2) social isolation, (3) retreat to the simplest kind of shelter (caves, often containing tombs, were also used for shelter by the very poor), (4) demons’ recognition of Jesus’ deity, (5) demonic control of speech, (6) shouting, and (7) extraordinary strength.” To this we could add the lack of sleep and self-destruction (Mk. 5:5). </a:t>
            </a:r>
          </a:p>
        </p:txBody>
      </p:sp>
    </p:spTree>
    <p:extLst>
      <p:ext uri="{BB962C8B-B14F-4D97-AF65-F5344CB8AC3E}">
        <p14:creationId xmlns:p14="http://schemas.microsoft.com/office/powerpoint/2010/main" val="2230486043"/>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6757747"/>
          </a:xfrm>
        </p:spPr>
        <p:txBody>
          <a:bodyPr>
            <a:spAutoFit/>
          </a:bodyPr>
          <a:lstStyle/>
          <a:p>
            <a:pPr marL="685800" indent="-685800" algn="l">
              <a:buFont typeface="+mj-lt"/>
              <a:buAutoNum type="alphaUcPeriod" startAt="2"/>
            </a:pPr>
            <a:r>
              <a:rPr lang="en-US" sz="4000" dirty="0">
                <a:latin typeface="Times New Roman" panose="02020603050405020304" pitchFamily="18" charset="0"/>
                <a:cs typeface="Times New Roman" panose="02020603050405020304" pitchFamily="18" charset="0"/>
              </a:rPr>
              <a:t>Jesus casts out the demons (8:30-33).</a:t>
            </a:r>
          </a:p>
          <a:p>
            <a:pPr marL="1200150" lvl="1" indent="-742950" algn="l">
              <a:buFont typeface="+mj-lt"/>
              <a:buAutoNum type="arabicPeriod"/>
            </a:pPr>
            <a:r>
              <a:rPr lang="en-US" sz="3600" dirty="0">
                <a:latin typeface="Times New Roman" panose="02020603050405020304" pitchFamily="18" charset="0"/>
                <a:cs typeface="Times New Roman" panose="02020603050405020304" pitchFamily="18" charset="0"/>
              </a:rPr>
              <a:t>(vs. 30) We really do not know why Jesus asked what his name was. One reason might be that in this way the observers would understand better what was going on with this man. By revealing that his name was “Legion for we are many,” it became clear that here was a man under the force of multiple demonic powers. No wonder his condition was so desperate. A legion in the Roman army stood for approximately 6,000 soldiers and the word then came to mean “many” in some contexts, as perhaps here.</a:t>
            </a:r>
          </a:p>
          <a:p>
            <a:pPr marL="1200150" lvl="1" indent="-742950" algn="l">
              <a:buFont typeface="+mj-lt"/>
              <a:buAutoNum type="arabicPeriod"/>
            </a:pPr>
            <a:r>
              <a:rPr lang="en-US" sz="3600" dirty="0">
                <a:latin typeface="Times New Roman" panose="02020603050405020304" pitchFamily="18" charset="0"/>
                <a:cs typeface="Times New Roman" panose="02020603050405020304" pitchFamily="18" charset="0"/>
              </a:rPr>
              <a:t>(vs. 31) The demons were speaking to Jesus and “imploring Him not to command them to go away into the abyss.” There are scholars, Dr. Sellers for one, who hold</a:t>
            </a:r>
          </a:p>
        </p:txBody>
      </p:sp>
    </p:spTree>
    <p:extLst>
      <p:ext uri="{BB962C8B-B14F-4D97-AF65-F5344CB8AC3E}">
        <p14:creationId xmlns:p14="http://schemas.microsoft.com/office/powerpoint/2010/main" val="389504215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0" presetClass="entr" presetSubtype="0" decel="10000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p:cTn id="13" dur="1000" fill="hold"/>
                                        <p:tgtEl>
                                          <p:spTgt spid="3">
                                            <p:txEl>
                                              <p:pRg st="2" end="2"/>
                                            </p:txEl>
                                          </p:spTgt>
                                        </p:tgtEl>
                                        <p:attrNameLst>
                                          <p:attrName>ppt_w</p:attrName>
                                        </p:attrNameLst>
                                      </p:cBhvr>
                                      <p:tavLst>
                                        <p:tav tm="0">
                                          <p:val>
                                            <p:strVal val="#ppt_w+.3"/>
                                          </p:val>
                                        </p:tav>
                                        <p:tav tm="100000">
                                          <p:val>
                                            <p:strVal val="#ppt_w"/>
                                          </p:val>
                                        </p:tav>
                                      </p:tavLst>
                                    </p:anim>
                                    <p:anim calcmode="lin" valueType="num">
                                      <p:cBhvr>
                                        <p:cTn id="14" dur="1000" fill="hold"/>
                                        <p:tgtEl>
                                          <p:spTgt spid="3">
                                            <p:txEl>
                                              <p:pRg st="2" end="2"/>
                                            </p:txEl>
                                          </p:spTgt>
                                        </p:tgtEl>
                                        <p:attrNameLst>
                                          <p:attrName>ppt_h</p:attrName>
                                        </p:attrNameLst>
                                      </p:cBhvr>
                                      <p:tavLst>
                                        <p:tav tm="0">
                                          <p:val>
                                            <p:strVal val="#ppt_h"/>
                                          </p:val>
                                        </p:tav>
                                        <p:tav tm="100000">
                                          <p:val>
                                            <p:strVal val="#ppt_h"/>
                                          </p:val>
                                        </p:tav>
                                      </p:tavLst>
                                    </p:anim>
                                    <p:animEffect transition="in" filter="fade">
                                      <p:cBhvr>
                                        <p:cTn id="15"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6638227"/>
          </a:xfrm>
        </p:spPr>
        <p:txBody>
          <a:bodyPr>
            <a:spAutoFit/>
          </a:bodyPr>
          <a:lstStyle/>
          <a:p>
            <a:pPr marL="1200150" lvl="1" indent="-742950" algn="l">
              <a:buFont typeface="+mj-lt"/>
              <a:buAutoNum type="arabicPeriod" startAt="2"/>
            </a:pPr>
            <a:r>
              <a:rPr lang="en-US" sz="3600" dirty="0">
                <a:latin typeface="Times New Roman" panose="02020603050405020304" pitchFamily="18" charset="0"/>
                <a:cs typeface="Times New Roman" panose="02020603050405020304" pitchFamily="18" charset="0"/>
              </a:rPr>
              <a:t>(cont.) that when a demon is expelled from a man after possessing him, that potentially he can be cast into the abyss, a place of torment (Lk. 8:31; cp. 2Pt. 2:4; Jude 6 in connection with Gen. 6:1-4). Ryrie says the abyss is, “The place to which all evil spirits will ultimately be consigned (Rev. 9:1; 20:1, 3).”  That is the demons’ real fear here, not completely clear in Mark’s euphemistic, “out of the country” (Mk. 5:10). The fact that they were aware of the awful judgment that awaited them would explain the manner of their plea with the words “implore (</a:t>
            </a:r>
            <a:r>
              <a:rPr lang="el-GR" sz="3600" dirty="0">
                <a:latin typeface="Gentium" panose="02000503060000020004" pitchFamily="2" charset="0"/>
                <a:cs typeface="Times New Roman" panose="02020603050405020304" pitchFamily="18" charset="0"/>
              </a:rPr>
              <a:t>παρακαλέω</a:t>
            </a:r>
            <a:r>
              <a:rPr lang="en-US" sz="3600" dirty="0">
                <a:latin typeface="Times New Roman" panose="02020603050405020304" pitchFamily="18" charset="0"/>
                <a:cs typeface="Times New Roman" panose="02020603050405020304" pitchFamily="18" charset="0"/>
              </a:rPr>
              <a:t>)” and “earnestly (</a:t>
            </a:r>
            <a:r>
              <a:rPr lang="el-GR" sz="3600" dirty="0">
                <a:latin typeface="Gentium" panose="02000503060000020004" pitchFamily="2" charset="0"/>
                <a:cs typeface="Times New Roman" panose="02020603050405020304" pitchFamily="18" charset="0"/>
              </a:rPr>
              <a:t>πολύς</a:t>
            </a:r>
            <a:r>
              <a:rPr lang="en-US" sz="3600" dirty="0">
                <a:latin typeface="Times New Roman" panose="02020603050405020304" pitchFamily="18" charset="0"/>
                <a:cs typeface="Times New Roman" panose="02020603050405020304" pitchFamily="18" charset="0"/>
              </a:rPr>
              <a:t>)” (Mk. 5:10).”</a:t>
            </a:r>
          </a:p>
          <a:p>
            <a:pPr marL="1200150" lvl="1" indent="-742950" algn="l">
              <a:buFont typeface="+mj-lt"/>
              <a:buAutoNum type="arabicPeriod" startAt="2"/>
            </a:pPr>
            <a:r>
              <a:rPr lang="en-US" sz="3600" dirty="0">
                <a:latin typeface="Times New Roman" panose="02020603050405020304" pitchFamily="18" charset="0"/>
                <a:cs typeface="Times New Roman" panose="02020603050405020304" pitchFamily="18" charset="0"/>
              </a:rPr>
              <a:t>(vv. 32-33) “Now there was a herd of many swine feeding there on the mountain; and the demons implored Him to</a:t>
            </a:r>
          </a:p>
        </p:txBody>
      </p:sp>
    </p:spTree>
    <p:extLst>
      <p:ext uri="{BB962C8B-B14F-4D97-AF65-F5344CB8AC3E}">
        <p14:creationId xmlns:p14="http://schemas.microsoft.com/office/powerpoint/2010/main" val="308090875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800" decel="100000"/>
                                        <p:tgtEl>
                                          <p:spTgt spid="3">
                                            <p:txEl>
                                              <p:pRg st="1" end="1"/>
                                            </p:txEl>
                                          </p:spTgt>
                                        </p:tgtEl>
                                      </p:cBhvr>
                                    </p:animEffect>
                                    <p:anim calcmode="lin" valueType="num">
                                      <p:cBhvr>
                                        <p:cTn id="8" dur="800" decel="100000" fill="hold"/>
                                        <p:tgtEl>
                                          <p:spTgt spid="3">
                                            <p:txEl>
                                              <p:pRg st="1" end="1"/>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3">
                                            <p:txEl>
                                              <p:pRg st="1" end="1"/>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3">
                                            <p:txEl>
                                              <p:pRg st="1" end="1"/>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xEl>
                                              <p:pRg st="1" end="1"/>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xEl>
                                              <p:pRg st="1" end="1"/>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6574107"/>
          </a:xfrm>
        </p:spPr>
        <p:txBody>
          <a:bodyPr>
            <a:spAutoFit/>
          </a:bodyPr>
          <a:lstStyle/>
          <a:p>
            <a:pPr marL="1200150" lvl="1" indent="-742950" algn="l">
              <a:buFont typeface="+mj-lt"/>
              <a:buAutoNum type="arabicPeriod" startAt="3"/>
            </a:pPr>
            <a:r>
              <a:rPr lang="en-US" sz="3600" dirty="0">
                <a:latin typeface="Times New Roman" panose="02020603050405020304" pitchFamily="18" charset="0"/>
                <a:cs typeface="Times New Roman" panose="02020603050405020304" pitchFamily="18" charset="0"/>
              </a:rPr>
              <a:t>(cont.) permit them to enter the swine. And He gave them permission.” Notice that Jesus did not send the demons into the swine. He simply gave them permission to go. And we do not know why He gave permission. But there is no moral issue here regarding the loss of the swine to the herdsmen. Ultimately all things are God’s to do with as He pleases. As Job said, “The Lord gave and the Lord has taken away. Blessed be the name of the </a:t>
            </a:r>
            <a:r>
              <a:rPr lang="en-US" sz="3600" cap="small" dirty="0">
                <a:latin typeface="Times New Roman" panose="02020603050405020304" pitchFamily="18" charset="0"/>
                <a:cs typeface="Times New Roman" panose="02020603050405020304" pitchFamily="18" charset="0"/>
              </a:rPr>
              <a:t>Lord</a:t>
            </a:r>
            <a:r>
              <a:rPr lang="en-US" sz="3600" dirty="0">
                <a:latin typeface="Times New Roman" panose="02020603050405020304" pitchFamily="18" charset="0"/>
                <a:cs typeface="Times New Roman" panose="02020603050405020304" pitchFamily="18" charset="0"/>
              </a:rPr>
              <a:t>.” Man really does not own anything (1Tim. 6:7). But then why, after being granted permission, did the demons drive the hogs down to be drowned in the sea? Perhaps they knew that this was the one thing they could do to bring disfavor from the people upon Jesus. And it worked. But where did the</a:t>
            </a:r>
          </a:p>
        </p:txBody>
      </p:sp>
    </p:spTree>
    <p:extLst>
      <p:ext uri="{BB962C8B-B14F-4D97-AF65-F5344CB8AC3E}">
        <p14:creationId xmlns:p14="http://schemas.microsoft.com/office/powerpoint/2010/main" val="213781298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1588127"/>
          </a:xfrm>
        </p:spPr>
        <p:txBody>
          <a:bodyPr>
            <a:spAutoFit/>
          </a:bodyPr>
          <a:lstStyle/>
          <a:p>
            <a:pPr marL="1200150" lvl="1" indent="-742950" algn="l">
              <a:buFont typeface="+mj-lt"/>
              <a:buAutoNum type="arabicPeriod" startAt="3"/>
            </a:pPr>
            <a:r>
              <a:rPr lang="en-US" sz="3600" dirty="0">
                <a:latin typeface="Times New Roman" panose="02020603050405020304" pitchFamily="18" charset="0"/>
                <a:cs typeface="Times New Roman" panose="02020603050405020304" pitchFamily="18" charset="0"/>
              </a:rPr>
              <a:t>(cont.) demons go after this? We do not know. I am inclined to believe that they are now in the abyss (cf. Mk. 5:6-7).</a:t>
            </a:r>
          </a:p>
        </p:txBody>
      </p:sp>
    </p:spTree>
    <p:extLst>
      <p:ext uri="{BB962C8B-B14F-4D97-AF65-F5344CB8AC3E}">
        <p14:creationId xmlns:p14="http://schemas.microsoft.com/office/powerpoint/2010/main" val="603858716"/>
      </p:ext>
    </p:extLst>
  </p:cSld>
  <p:clrMapOvr>
    <a:masterClrMapping/>
  </p:clrMapOvr>
  <p:transition spd="slow">
    <p:cove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6757747"/>
          </a:xfrm>
        </p:spPr>
        <p:txBody>
          <a:bodyPr>
            <a:spAutoFit/>
          </a:bodyPr>
          <a:lstStyle/>
          <a:p>
            <a:pPr marL="685800" indent="-685800" algn="l">
              <a:buFont typeface="+mj-lt"/>
              <a:buAutoNum type="alphaUcPeriod" startAt="3"/>
            </a:pPr>
            <a:r>
              <a:rPr lang="en-US" sz="4000" dirty="0">
                <a:latin typeface="Times New Roman" panose="02020603050405020304" pitchFamily="18" charset="0"/>
                <a:cs typeface="Times New Roman" panose="02020603050405020304" pitchFamily="18" charset="0"/>
              </a:rPr>
              <a:t>The reaction of the people (8:34-37).</a:t>
            </a:r>
          </a:p>
          <a:p>
            <a:pPr marL="1200150" lvl="1" indent="-742950" algn="l">
              <a:buFont typeface="+mj-lt"/>
              <a:buAutoNum type="arabicPeriod"/>
            </a:pPr>
            <a:r>
              <a:rPr lang="en-US" sz="3600" dirty="0">
                <a:latin typeface="Times New Roman" panose="02020603050405020304" pitchFamily="18" charset="0"/>
                <a:cs typeface="Times New Roman" panose="02020603050405020304" pitchFamily="18" charset="0"/>
              </a:rPr>
              <a:t>(vs. 34) An event of this magnitude will garner a lot of attention. Thousands of demons had entered thousands of pigs and caused them to drown in the sea! “Both you in the city and in the country, ‘Come and see for yourselves!’” the swine herders must have yelled.</a:t>
            </a:r>
          </a:p>
          <a:p>
            <a:pPr marL="1200150" lvl="1" indent="-742950" algn="l">
              <a:buFont typeface="+mj-lt"/>
              <a:buAutoNum type="arabicPeriod"/>
            </a:pPr>
            <a:r>
              <a:rPr lang="en-US" sz="3600" dirty="0">
                <a:latin typeface="Times New Roman" panose="02020603050405020304" pitchFamily="18" charset="0"/>
                <a:cs typeface="Times New Roman" panose="02020603050405020304" pitchFamily="18" charset="0"/>
              </a:rPr>
              <a:t>(vs. 35) The man who formerly terrified them as implied in Mt. 8:28, they found, “sitting down at the feet of Jesus, clothed and in his right mind.” What a blessing! No? Instead, “they became frightened.” “And all the people of the country of the Gerasenes and the surrounding district asked Him to leave them” (Lk. 8:37). Instead of a blessing, they saw it as damage and loss. So, after they asked Jesus</a:t>
            </a:r>
          </a:p>
        </p:txBody>
      </p:sp>
    </p:spTree>
    <p:extLst>
      <p:ext uri="{BB962C8B-B14F-4D97-AF65-F5344CB8AC3E}">
        <p14:creationId xmlns:p14="http://schemas.microsoft.com/office/powerpoint/2010/main" val="162161408"/>
      </p:ext>
    </p:extLst>
  </p:cSld>
  <p:clrMapOvr>
    <a:masterClrMapping/>
  </p:clrMapOvr>
  <p:transition spd="slow">
    <p:cove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1652247"/>
          </a:xfrm>
        </p:spPr>
        <p:txBody>
          <a:bodyPr>
            <a:spAutoFit/>
          </a:bodyPr>
          <a:lstStyle/>
          <a:p>
            <a:pPr marL="1200150" lvl="1" indent="-742950" algn="l">
              <a:buFont typeface="+mj-lt"/>
              <a:buAutoNum type="arabicPeriod" startAt="2"/>
            </a:pPr>
            <a:r>
              <a:rPr lang="en-US" sz="3600" dirty="0">
                <a:latin typeface="Times New Roman" panose="02020603050405020304" pitchFamily="18" charset="0"/>
                <a:cs typeface="Times New Roman" panose="02020603050405020304" pitchFamily="18" charset="0"/>
              </a:rPr>
              <a:t>(cont.) to leave their region, He complied with their request, “and He got into a boat and returned.””</a:t>
            </a:r>
          </a:p>
          <a:p>
            <a:pPr lvl="1" algn="l"/>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23317824"/>
      </p:ext>
    </p:extLst>
  </p:cSld>
  <p:clrMapOvr>
    <a:masterClrMapping/>
  </p:clrMapOvr>
  <p:transition spd="slow">
    <p:cove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6757747"/>
          </a:xfrm>
        </p:spPr>
        <p:txBody>
          <a:bodyPr>
            <a:spAutoFit/>
          </a:bodyPr>
          <a:lstStyle/>
          <a:p>
            <a:pPr marL="742950" indent="-742950" algn="l">
              <a:buFont typeface="+mj-lt"/>
              <a:buAutoNum type="alphaUcPeriod" startAt="4"/>
            </a:pPr>
            <a:r>
              <a:rPr lang="en-US" sz="4000" dirty="0">
                <a:latin typeface="Times New Roman" panose="02020603050405020304" pitchFamily="18" charset="0"/>
                <a:cs typeface="Times New Roman" panose="02020603050405020304" pitchFamily="18" charset="0"/>
              </a:rPr>
              <a:t>The reaction of the delivered man (8:38-39).</a:t>
            </a:r>
          </a:p>
          <a:p>
            <a:pPr marL="1200150" lvl="1" indent="-742950" algn="l">
              <a:buFont typeface="+mj-lt"/>
              <a:buAutoNum type="arabicPeriod"/>
            </a:pPr>
            <a:r>
              <a:rPr lang="en-US" sz="3600" dirty="0">
                <a:latin typeface="Times New Roman" panose="02020603050405020304" pitchFamily="18" charset="0"/>
                <a:cs typeface="Times New Roman" panose="02020603050405020304" pitchFamily="18" charset="0"/>
              </a:rPr>
              <a:t>(vs. 38) It is inconceivable how there could be a more beautiful response to this deliverance than what is recorded here, and please notice the tragic contrast to the others in vs. 37. “As Jesus was getting into the boat to leave, the man who had been demon-possessed was imploring Him that he might accompany Him” (Mk. 5:18). As a rule, if Jesus has done anything for you, you will want to be with Him. But Jesus would not permit it. But it was not that Jesus had nothing for him to do. He had a definite plan for his life. So “He sent him away saying”:</a:t>
            </a:r>
          </a:p>
          <a:p>
            <a:pPr marL="1200150" lvl="1" indent="-742950" algn="l">
              <a:buFont typeface="+mj-lt"/>
              <a:buAutoNum type="arabicPeriod"/>
            </a:pPr>
            <a:r>
              <a:rPr lang="en-US" sz="3600" dirty="0">
                <a:latin typeface="Times New Roman" panose="02020603050405020304" pitchFamily="18" charset="0"/>
                <a:cs typeface="Times New Roman" panose="02020603050405020304" pitchFamily="18" charset="0"/>
              </a:rPr>
              <a:t>(vs. 39) “Return to your house and describe what great things God has done for you.” Apparently, his house was</a:t>
            </a:r>
          </a:p>
        </p:txBody>
      </p:sp>
    </p:spTree>
    <p:extLst>
      <p:ext uri="{BB962C8B-B14F-4D97-AF65-F5344CB8AC3E}">
        <p14:creationId xmlns:p14="http://schemas.microsoft.com/office/powerpoint/2010/main" val="2153003454"/>
      </p:ext>
    </p:extLst>
  </p:cSld>
  <p:clrMapOvr>
    <a:masterClrMapping/>
  </p:clrMapOvr>
  <p:transition spd="slow">
    <p:cove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FF74F02-7423-A397-72D6-EFA31854906A}"/>
              </a:ext>
            </a:extLst>
          </p:cNvPr>
          <p:cNvSpPr>
            <a:spLocks noGrp="1"/>
          </p:cNvSpPr>
          <p:nvPr>
            <p:ph type="subTitle" idx="1"/>
          </p:nvPr>
        </p:nvSpPr>
        <p:spPr>
          <a:xfrm>
            <a:off x="0" y="10886"/>
            <a:ext cx="12192000" cy="4579715"/>
          </a:xfrm>
        </p:spPr>
        <p:txBody>
          <a:bodyPr>
            <a:spAutoFit/>
          </a:bodyPr>
          <a:lstStyle/>
          <a:p>
            <a:pPr marL="1200150" lvl="1" indent="-742950" algn="l">
              <a:buFont typeface="+mj-lt"/>
              <a:buAutoNum type="arabicPeriod" startAt="2"/>
            </a:pPr>
            <a:r>
              <a:rPr lang="en-US" sz="3600" dirty="0">
                <a:latin typeface="Times New Roman" panose="02020603050405020304" pitchFamily="18" charset="0"/>
                <a:cs typeface="Times New Roman" panose="02020603050405020304" pitchFamily="18" charset="0"/>
              </a:rPr>
              <a:t>(vs. 39) still his house. How long had it been since he was even in it? He now had a ministry to fulfill. He was to describe (</a:t>
            </a:r>
            <a:r>
              <a:rPr lang="en-US" sz="3600" dirty="0">
                <a:latin typeface="Gentium" panose="02000503060000020004" pitchFamily="2" charset="0"/>
                <a:cs typeface="Times New Roman" panose="02020603050405020304" pitchFamily="18" charset="0"/>
              </a:rPr>
              <a:t>διηγοῦ</a:t>
            </a:r>
            <a:r>
              <a:rPr lang="en-US" sz="3600" dirty="0">
                <a:latin typeface="Times New Roman" panose="02020603050405020304" pitchFamily="18" charset="0"/>
                <a:cs typeface="Times New Roman" panose="02020603050405020304" pitchFamily="18" charset="0"/>
              </a:rPr>
              <a:t>), that is, “to give a detailed account of”  all the “great things God has done for” him. That is exactly what he did too: “So he went away, proclaiming (</a:t>
            </a:r>
            <a:r>
              <a:rPr lang="en-US" sz="3600" dirty="0">
                <a:latin typeface="Gentium" panose="02000503060000020004" pitchFamily="2" charset="0"/>
                <a:cs typeface="Times New Roman" panose="02020603050405020304" pitchFamily="18" charset="0"/>
              </a:rPr>
              <a:t>κηρύσσων</a:t>
            </a:r>
            <a:r>
              <a:rPr lang="en-US" sz="3600" dirty="0">
                <a:latin typeface="Times New Roman" panose="02020603050405020304" pitchFamily="18" charset="0"/>
                <a:cs typeface="Times New Roman" panose="02020603050405020304" pitchFamily="18" charset="0"/>
              </a:rPr>
              <a:t> – ‘to make public declarations, proclaim aloud’ – BDAG 543) throughout the whole city what great things Jesus had done for him.”  Finally, Mark tells us, “and everyone was amazed” (Mk. 5:20b).</a:t>
            </a:r>
          </a:p>
        </p:txBody>
      </p:sp>
    </p:spTree>
    <p:extLst>
      <p:ext uri="{BB962C8B-B14F-4D97-AF65-F5344CB8AC3E}">
        <p14:creationId xmlns:p14="http://schemas.microsoft.com/office/powerpoint/2010/main" val="1114953111"/>
      </p:ext>
    </p:extLst>
  </p:cSld>
  <p:clrMapOvr>
    <a:masterClrMapping/>
  </p:clrMapOvr>
  <p:transition spd="slow">
    <p:cove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8ADAC01-F3E0-C4E2-5DA7-ECC6FE3D4BA7}"/>
              </a:ext>
            </a:extLst>
          </p:cNvPr>
          <p:cNvPicPr>
            <a:picLocks noChangeAspect="1"/>
          </p:cNvPicPr>
          <p:nvPr/>
        </p:nvPicPr>
        <p:blipFill>
          <a:blip r:embed="rId2"/>
          <a:stretch>
            <a:fillRect/>
          </a:stretch>
        </p:blipFill>
        <p:spPr>
          <a:xfrm>
            <a:off x="2003885" y="0"/>
            <a:ext cx="8184229" cy="6858000"/>
          </a:xfrm>
          <a:prstGeom prst="rect">
            <a:avLst/>
          </a:prstGeom>
        </p:spPr>
      </p:pic>
    </p:spTree>
    <p:extLst>
      <p:ext uri="{BB962C8B-B14F-4D97-AF65-F5344CB8AC3E}">
        <p14:creationId xmlns:p14="http://schemas.microsoft.com/office/powerpoint/2010/main" val="4520158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72D1506-6854-7B18-DC19-774D533AC382}"/>
              </a:ext>
            </a:extLst>
          </p:cNvPr>
          <p:cNvPicPr>
            <a:picLocks noChangeAspect="1"/>
          </p:cNvPicPr>
          <p:nvPr/>
        </p:nvPicPr>
        <p:blipFill>
          <a:blip r:embed="rId2"/>
          <a:stretch>
            <a:fillRect/>
          </a:stretch>
        </p:blipFill>
        <p:spPr>
          <a:xfrm>
            <a:off x="3425209" y="0"/>
            <a:ext cx="5341582" cy="6858000"/>
          </a:xfrm>
          <a:prstGeom prst="rect">
            <a:avLst/>
          </a:prstGeom>
        </p:spPr>
      </p:pic>
    </p:spTree>
    <p:extLst>
      <p:ext uri="{BB962C8B-B14F-4D97-AF65-F5344CB8AC3E}">
        <p14:creationId xmlns:p14="http://schemas.microsoft.com/office/powerpoint/2010/main" val="3158558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7DE26B-F95E-D828-6D58-785388D72463}"/>
              </a:ext>
            </a:extLst>
          </p:cNvPr>
          <p:cNvPicPr>
            <a:picLocks noChangeAspect="1"/>
          </p:cNvPicPr>
          <p:nvPr/>
        </p:nvPicPr>
        <p:blipFill>
          <a:blip r:embed="rId2"/>
          <a:stretch>
            <a:fillRect/>
          </a:stretch>
        </p:blipFill>
        <p:spPr>
          <a:xfrm>
            <a:off x="3431945" y="0"/>
            <a:ext cx="5328109" cy="6858000"/>
          </a:xfrm>
          <a:prstGeom prst="rect">
            <a:avLst/>
          </a:prstGeom>
        </p:spPr>
      </p:pic>
    </p:spTree>
    <p:extLst>
      <p:ext uri="{BB962C8B-B14F-4D97-AF65-F5344CB8AC3E}">
        <p14:creationId xmlns:p14="http://schemas.microsoft.com/office/powerpoint/2010/main" val="39776057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0AA2FAA-0BA1-86F4-C1BC-9C1CBD1248CF}"/>
              </a:ext>
            </a:extLst>
          </p:cNvPr>
          <p:cNvPicPr>
            <a:picLocks noChangeAspect="1"/>
          </p:cNvPicPr>
          <p:nvPr/>
        </p:nvPicPr>
        <p:blipFill>
          <a:blip r:embed="rId2"/>
          <a:stretch>
            <a:fillRect/>
          </a:stretch>
        </p:blipFill>
        <p:spPr>
          <a:xfrm>
            <a:off x="4004864" y="0"/>
            <a:ext cx="4182271" cy="6858000"/>
          </a:xfrm>
          <a:prstGeom prst="rect">
            <a:avLst/>
          </a:prstGeom>
        </p:spPr>
      </p:pic>
    </p:spTree>
    <p:extLst>
      <p:ext uri="{BB962C8B-B14F-4D97-AF65-F5344CB8AC3E}">
        <p14:creationId xmlns:p14="http://schemas.microsoft.com/office/powerpoint/2010/main" val="25490368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65B4B41-C22D-B306-1A6F-67751AF9BD55}"/>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34463087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C890477-6F2A-FD9B-B50B-4C468CEB9039}"/>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5727509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7F8C9C-8519-48DF-72B2-9620D0B376AD}"/>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427772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0D3B3AD-F93B-4051-6EC5-FD3DF31A2C1E}"/>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15232409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Jesus' Ministry.jpg">
            <a:extLst>
              <a:ext uri="{FF2B5EF4-FFF2-40B4-BE49-F238E27FC236}">
                <a16:creationId xmlns:a16="http://schemas.microsoft.com/office/drawing/2014/main" id="{57ECF720-2B36-D8D0-D50A-EAC0C622DB4A}"/>
              </a:ext>
            </a:extLst>
          </p:cNvPr>
          <p:cNvPicPr>
            <a:picLocks noChangeAspect="1"/>
          </p:cNvPicPr>
          <p:nvPr/>
        </p:nvPicPr>
        <p:blipFill>
          <a:blip r:embed="rId2"/>
          <a:srcRect t="13333" b="27778"/>
          <a:stretch>
            <a:fillRect/>
          </a:stretch>
        </p:blipFill>
        <p:spPr>
          <a:xfrm>
            <a:off x="2476500" y="0"/>
            <a:ext cx="7239000" cy="6813662"/>
          </a:xfrm>
          <a:prstGeom prst="rect">
            <a:avLst/>
          </a:prstGeom>
        </p:spPr>
      </p:pic>
    </p:spTree>
    <p:extLst>
      <p:ext uri="{BB962C8B-B14F-4D97-AF65-F5344CB8AC3E}">
        <p14:creationId xmlns:p14="http://schemas.microsoft.com/office/powerpoint/2010/main" val="26799822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IMG1556.JPG">
            <a:extLst>
              <a:ext uri="{FF2B5EF4-FFF2-40B4-BE49-F238E27FC236}">
                <a16:creationId xmlns:a16="http://schemas.microsoft.com/office/drawing/2014/main" id="{54DAA402-10B4-3E60-9C97-1AA50BDF518B}"/>
              </a:ext>
            </a:extLst>
          </p:cNvPr>
          <p:cNvPicPr>
            <a:picLocks noChangeAspect="1"/>
          </p:cNvPicPr>
          <p:nvPr/>
        </p:nvPicPr>
        <p:blipFill>
          <a:blip r:embed="rId2" cstate="print"/>
          <a:stretch>
            <a:fillRect/>
          </a:stretch>
        </p:blipFill>
        <p:spPr>
          <a:xfrm>
            <a:off x="1080329" y="0"/>
            <a:ext cx="10287000" cy="6858000"/>
          </a:xfrm>
          <a:prstGeom prst="rect">
            <a:avLst/>
          </a:prstGeom>
        </p:spPr>
      </p:pic>
      <p:sp>
        <p:nvSpPr>
          <p:cNvPr id="3" name="TextBox 2">
            <a:extLst>
              <a:ext uri="{FF2B5EF4-FFF2-40B4-BE49-F238E27FC236}">
                <a16:creationId xmlns:a16="http://schemas.microsoft.com/office/drawing/2014/main" id="{E7C7AB2D-BADD-6113-32F3-052795050055}"/>
              </a:ext>
            </a:extLst>
          </p:cNvPr>
          <p:cNvSpPr txBox="1"/>
          <p:nvPr/>
        </p:nvSpPr>
        <p:spPr>
          <a:xfrm>
            <a:off x="1080329" y="0"/>
            <a:ext cx="10287000" cy="1015663"/>
          </a:xfrm>
          <a:prstGeom prst="rect">
            <a:avLst/>
          </a:prstGeom>
          <a:noFill/>
        </p:spPr>
        <p:txBody>
          <a:bodyPr wrap="square" rtlCol="0">
            <a:spAutoFit/>
          </a:bodyPr>
          <a:lstStyle/>
          <a:p>
            <a:pPr algn="ctr"/>
            <a:r>
              <a:rPr lang="en-US" sz="3000" kern="0" dirty="0">
                <a:solidFill>
                  <a:srgbClr val="FF0000"/>
                </a:solidFill>
                <a:effectLst>
                  <a:outerShdw blurRad="38100" dist="38100" dir="2700000" algn="tl">
                    <a:srgbClr val="000000"/>
                  </a:outerShdw>
                </a:effectLst>
                <a:latin typeface="Times New Roman" pitchFamily="18" charset="0"/>
                <a:ea typeface="+mj-ea"/>
                <a:cs typeface="Times New Roman" pitchFamily="18" charset="0"/>
              </a:rPr>
              <a:t>Caves – Possible dwelling place of the Gadarene or </a:t>
            </a:r>
            <a:r>
              <a:rPr lang="en-US" sz="3000" kern="0" dirty="0" err="1">
                <a:solidFill>
                  <a:srgbClr val="FF0000"/>
                </a:solidFill>
                <a:effectLst>
                  <a:outerShdw blurRad="38100" dist="38100" dir="2700000" algn="tl">
                    <a:srgbClr val="000000"/>
                  </a:outerShdw>
                </a:effectLst>
                <a:latin typeface="Times New Roman" pitchFamily="18" charset="0"/>
                <a:ea typeface="+mj-ea"/>
                <a:cs typeface="Times New Roman" pitchFamily="18" charset="0"/>
              </a:rPr>
              <a:t>Gerasene</a:t>
            </a:r>
            <a:r>
              <a:rPr lang="en-US" sz="3000" kern="0" dirty="0">
                <a:solidFill>
                  <a:srgbClr val="FF0000"/>
                </a:solidFill>
                <a:effectLst>
                  <a:outerShdw blurRad="38100" dist="38100" dir="2700000" algn="tl">
                    <a:srgbClr val="000000"/>
                  </a:outerShdw>
                </a:effectLst>
                <a:latin typeface="Times New Roman" pitchFamily="18" charset="0"/>
                <a:ea typeface="+mj-ea"/>
                <a:cs typeface="Times New Roman" pitchFamily="18" charset="0"/>
              </a:rPr>
              <a:t> Demoniac(s) (Mt. 8:28-34)</a:t>
            </a:r>
            <a:endParaRPr lang="en-US" sz="3000" dirty="0">
              <a:solidFill>
                <a:srgbClr val="FF0000"/>
              </a:solidFill>
              <a:latin typeface="SemiticaDict" pitchFamily="2" charset="2"/>
            </a:endParaRPr>
          </a:p>
        </p:txBody>
      </p:sp>
    </p:spTree>
    <p:extLst>
      <p:ext uri="{BB962C8B-B14F-4D97-AF65-F5344CB8AC3E}">
        <p14:creationId xmlns:p14="http://schemas.microsoft.com/office/powerpoint/2010/main" val="17099350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IMG1557.JPG"/>
          <p:cNvPicPr>
            <a:picLocks noChangeAspect="1"/>
          </p:cNvPicPr>
          <p:nvPr/>
        </p:nvPicPr>
        <p:blipFill>
          <a:blip r:embed="rId2" cstate="print"/>
          <a:stretch>
            <a:fillRect/>
          </a:stretch>
        </p:blipFill>
        <p:spPr>
          <a:xfrm>
            <a:off x="1524000" y="762000"/>
            <a:ext cx="9144000" cy="6096000"/>
          </a:xfrm>
          <a:prstGeom prst="rect">
            <a:avLst/>
          </a:prstGeom>
        </p:spPr>
      </p:pic>
      <p:sp>
        <p:nvSpPr>
          <p:cNvPr id="3" name="TextBox 2"/>
          <p:cNvSpPr txBox="1"/>
          <p:nvPr/>
        </p:nvSpPr>
        <p:spPr>
          <a:xfrm>
            <a:off x="1524000" y="-145137"/>
            <a:ext cx="9144000" cy="1015663"/>
          </a:xfrm>
          <a:prstGeom prst="rect">
            <a:avLst/>
          </a:prstGeom>
          <a:noFill/>
        </p:spPr>
        <p:txBody>
          <a:bodyPr wrap="square" rtlCol="0">
            <a:spAutoFit/>
          </a:bodyPr>
          <a:lstStyle/>
          <a:p>
            <a:pPr algn="ctr"/>
            <a:r>
              <a:rPr lang="en-US" sz="3000" kern="0" dirty="0">
                <a:solidFill>
                  <a:srgbClr val="FFFFCC"/>
                </a:solidFill>
                <a:effectLst>
                  <a:outerShdw blurRad="38100" dist="38100" dir="2700000" algn="tl">
                    <a:srgbClr val="000000"/>
                  </a:outerShdw>
                </a:effectLst>
                <a:latin typeface="Times New Roman" pitchFamily="18" charset="0"/>
                <a:ea typeface="+mj-ea"/>
                <a:cs typeface="Times New Roman" pitchFamily="18" charset="0"/>
              </a:rPr>
              <a:t>Cliff down which the hogs may have plummeted, soon to plunge to their deaths in the Sea of Galilee</a:t>
            </a:r>
            <a:endParaRPr lang="en-US" sz="3000" dirty="0">
              <a:latin typeface="SemiticaDict" pitchFamily="2" charset="2"/>
            </a:endParaRPr>
          </a:p>
        </p:txBody>
      </p:sp>
    </p:spTree>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7292</TotalTime>
  <Words>2827</Words>
  <Application>Microsoft Office PowerPoint</Application>
  <PresentationFormat>Widescreen</PresentationFormat>
  <Paragraphs>66</Paragraphs>
  <Slides>31</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Arial</vt:lpstr>
      <vt:lpstr>Calibri</vt:lpstr>
      <vt:lpstr>Calibri Light</vt:lpstr>
      <vt:lpstr>Gentium</vt:lpstr>
      <vt:lpstr>SemiticaDict</vt:lpstr>
      <vt:lpstr>Times New Roman</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Carpenter</dc:creator>
  <cp:lastModifiedBy>Paul Carpenter</cp:lastModifiedBy>
  <cp:revision>21</cp:revision>
  <cp:lastPrinted>2023-04-23T05:35:04Z</cp:lastPrinted>
  <dcterms:created xsi:type="dcterms:W3CDTF">2023-03-17T16:55:23Z</dcterms:created>
  <dcterms:modified xsi:type="dcterms:W3CDTF">2023-04-30T16:58:41Z</dcterms:modified>
</cp:coreProperties>
</file>