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73" r:id="rId2"/>
    <p:sldId id="274" r:id="rId3"/>
    <p:sldId id="278" r:id="rId4"/>
    <p:sldId id="279" r:id="rId5"/>
    <p:sldId id="275" r:id="rId6"/>
    <p:sldId id="276" r:id="rId7"/>
    <p:sldId id="277" r:id="rId8"/>
    <p:sldId id="280" r:id="rId9"/>
    <p:sldId id="281" r:id="rId10"/>
    <p:sldId id="282" r:id="rId11"/>
    <p:sldId id="283" r:id="rId12"/>
    <p:sldId id="284" r:id="rId13"/>
    <p:sldId id="285" r:id="rId14"/>
    <p:sldId id="286" r:id="rId15"/>
    <p:sldId id="287" r:id="rId16"/>
    <p:sldId id="288" r:id="rId17"/>
    <p:sldId id="289" r:id="rId18"/>
    <p:sldId id="290" r:id="rId19"/>
    <p:sldId id="291"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745" autoAdjust="0"/>
    <p:restoredTop sz="86298" autoAdjust="0"/>
  </p:normalViewPr>
  <p:slideViewPr>
    <p:cSldViewPr snapToGrid="0">
      <p:cViewPr varScale="1">
        <p:scale>
          <a:sx n="97" d="100"/>
          <a:sy n="97" d="100"/>
        </p:scale>
        <p:origin x="528" y="13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Carpenter" userId="a7cc833490fb9964" providerId="LiveId" clId="{EC064B05-3BC5-4DF0-AE9E-C262CA282217}"/>
    <pc:docChg chg="modSld">
      <pc:chgData name="Paul Carpenter" userId="a7cc833490fb9964" providerId="LiveId" clId="{EC064B05-3BC5-4DF0-AE9E-C262CA282217}" dt="2023-04-02T22:27:33.893" v="1" actId="114"/>
      <pc:docMkLst>
        <pc:docMk/>
      </pc:docMkLst>
      <pc:sldChg chg="modSp mod">
        <pc:chgData name="Paul Carpenter" userId="a7cc833490fb9964" providerId="LiveId" clId="{EC064B05-3BC5-4DF0-AE9E-C262CA282217}" dt="2023-04-02T22:23:40.884" v="0" actId="11"/>
        <pc:sldMkLst>
          <pc:docMk/>
          <pc:sldMk cId="1612598333" sldId="283"/>
        </pc:sldMkLst>
        <pc:spChg chg="mod">
          <ac:chgData name="Paul Carpenter" userId="a7cc833490fb9964" providerId="LiveId" clId="{EC064B05-3BC5-4DF0-AE9E-C262CA282217}" dt="2023-04-02T22:23:40.884" v="0" actId="11"/>
          <ac:spMkLst>
            <pc:docMk/>
            <pc:sldMk cId="1612598333" sldId="283"/>
            <ac:spMk id="3" creationId="{ECD80DDD-4428-4D5D-958F-69BBB6188FF7}"/>
          </ac:spMkLst>
        </pc:spChg>
      </pc:sldChg>
      <pc:sldChg chg="modSp">
        <pc:chgData name="Paul Carpenter" userId="a7cc833490fb9964" providerId="LiveId" clId="{EC064B05-3BC5-4DF0-AE9E-C262CA282217}" dt="2023-04-02T22:27:33.893" v="1" actId="114"/>
        <pc:sldMkLst>
          <pc:docMk/>
          <pc:sldMk cId="2377128504" sldId="285"/>
        </pc:sldMkLst>
        <pc:spChg chg="mod">
          <ac:chgData name="Paul Carpenter" userId="a7cc833490fb9964" providerId="LiveId" clId="{EC064B05-3BC5-4DF0-AE9E-C262CA282217}" dt="2023-04-02T22:27:33.893" v="1" actId="114"/>
          <ac:spMkLst>
            <pc:docMk/>
            <pc:sldMk cId="2377128504" sldId="285"/>
            <ac:spMk id="3" creationId="{ECD80DDD-4428-4D5D-958F-69BBB6188FF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1300381-3475-4C37-A06E-48863F11D10E}" type="datetimeFigureOut">
              <a:rPr lang="en-US" smtClean="0"/>
              <a:t>4/2/2023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7816918-1F70-4FBE-9246-0A4B8EAD743A}" type="slidenum">
              <a:rPr lang="en-US" smtClean="0"/>
              <a:t>‹#›</a:t>
            </a:fld>
            <a:endParaRPr lang="en-US"/>
          </a:p>
        </p:txBody>
      </p:sp>
    </p:spTree>
    <p:extLst>
      <p:ext uri="{BB962C8B-B14F-4D97-AF65-F5344CB8AC3E}">
        <p14:creationId xmlns:p14="http://schemas.microsoft.com/office/powerpoint/2010/main" val="141891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Abimelech, like Pharaoh, is a title, not a name.</a:t>
            </a:r>
          </a:p>
        </p:txBody>
      </p:sp>
      <p:sp>
        <p:nvSpPr>
          <p:cNvPr id="4" name="Slide Number Placeholder 3"/>
          <p:cNvSpPr>
            <a:spLocks noGrp="1"/>
          </p:cNvSpPr>
          <p:nvPr>
            <p:ph type="sldNum" sz="quarter" idx="5"/>
          </p:nvPr>
        </p:nvSpPr>
        <p:spPr/>
        <p:txBody>
          <a:bodyPr/>
          <a:lstStyle/>
          <a:p>
            <a:fld id="{96393752-C575-4572-BE1F-3469C31F9B0A}" type="slidenum">
              <a:rPr lang="en-US" smtClean="0"/>
              <a:t>1</a:t>
            </a:fld>
            <a:endParaRPr lang="en-US"/>
          </a:p>
        </p:txBody>
      </p:sp>
    </p:spTree>
    <p:extLst>
      <p:ext uri="{BB962C8B-B14F-4D97-AF65-F5344CB8AC3E}">
        <p14:creationId xmlns:p14="http://schemas.microsoft.com/office/powerpoint/2010/main" val="360291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393752-C575-4572-BE1F-3469C31F9B0A}" type="slidenum">
              <a:rPr lang="en-US" smtClean="0"/>
              <a:t>2</a:t>
            </a:fld>
            <a:endParaRPr lang="en-US"/>
          </a:p>
        </p:txBody>
      </p:sp>
    </p:spTree>
    <p:extLst>
      <p:ext uri="{BB962C8B-B14F-4D97-AF65-F5344CB8AC3E}">
        <p14:creationId xmlns:p14="http://schemas.microsoft.com/office/powerpoint/2010/main" val="2014061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393752-C575-4572-BE1F-3469C31F9B0A}" type="slidenum">
              <a:rPr lang="en-US" smtClean="0"/>
              <a:t>3</a:t>
            </a:fld>
            <a:endParaRPr lang="en-US"/>
          </a:p>
        </p:txBody>
      </p:sp>
    </p:spTree>
    <p:extLst>
      <p:ext uri="{BB962C8B-B14F-4D97-AF65-F5344CB8AC3E}">
        <p14:creationId xmlns:p14="http://schemas.microsoft.com/office/powerpoint/2010/main" val="1281169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393752-C575-4572-BE1F-3469C31F9B0A}" type="slidenum">
              <a:rPr lang="en-US" smtClean="0"/>
              <a:t>4</a:t>
            </a:fld>
            <a:endParaRPr lang="en-US"/>
          </a:p>
        </p:txBody>
      </p:sp>
    </p:spTree>
    <p:extLst>
      <p:ext uri="{BB962C8B-B14F-4D97-AF65-F5344CB8AC3E}">
        <p14:creationId xmlns:p14="http://schemas.microsoft.com/office/powerpoint/2010/main" val="2601339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spc="-20" dirty="0">
                <a:solidFill>
                  <a:prstClr val="white"/>
                </a:solidFill>
                <a:latin typeface="Times New Roman" panose="02020603050405020304" pitchFamily="18" charset="0"/>
                <a:cs typeface="Times New Roman" panose="02020603050405020304" pitchFamily="18" charset="0"/>
              </a:rPr>
              <a:t>Allen P. Ross, “Genesis,” in The Bible Knowledge Commentary: An Exposition of the Scriptures, ed. J. F. Walvoord and R. B. Zuck, vol. 1 (Wheaton, IL: Victor Books, 1985), 62.</a:t>
            </a:r>
            <a:endParaRPr lang="en-US" dirty="0"/>
          </a:p>
        </p:txBody>
      </p:sp>
      <p:sp>
        <p:nvSpPr>
          <p:cNvPr id="4" name="Slide Number Placeholder 3"/>
          <p:cNvSpPr>
            <a:spLocks noGrp="1"/>
          </p:cNvSpPr>
          <p:nvPr>
            <p:ph type="sldNum" sz="quarter" idx="5"/>
          </p:nvPr>
        </p:nvSpPr>
        <p:spPr/>
        <p:txBody>
          <a:bodyPr/>
          <a:lstStyle/>
          <a:p>
            <a:fld id="{96393752-C575-4572-BE1F-3469C31F9B0A}" type="slidenum">
              <a:rPr lang="en-US" smtClean="0"/>
              <a:t>8</a:t>
            </a:fld>
            <a:endParaRPr lang="en-US"/>
          </a:p>
        </p:txBody>
      </p:sp>
    </p:spTree>
    <p:extLst>
      <p:ext uri="{BB962C8B-B14F-4D97-AF65-F5344CB8AC3E}">
        <p14:creationId xmlns:p14="http://schemas.microsoft.com/office/powerpoint/2010/main" val="839577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spc="-20" dirty="0">
                <a:solidFill>
                  <a:prstClr val="white"/>
                </a:solidFill>
                <a:latin typeface="Times New Roman" panose="02020603050405020304" pitchFamily="18" charset="0"/>
                <a:cs typeface="Times New Roman" panose="02020603050405020304" pitchFamily="18" charset="0"/>
              </a:rPr>
              <a:t>Allen P. Ross, “Genesis,” in The Bible Knowledge Commentary: An Exposition of the Scriptures, ed. J. F. Walvoord and R. B. Zuck, vol. 1 (Wheaton, IL: Victor Books, 1985), 62.</a:t>
            </a:r>
          </a:p>
          <a:p>
            <a:r>
              <a:rPr lang="en-US" sz="1200" spc="-20" dirty="0">
                <a:solidFill>
                  <a:prstClr val="white"/>
                </a:solidFill>
                <a:latin typeface="Times New Roman" panose="02020603050405020304" pitchFamily="18" charset="0"/>
                <a:cs typeface="Times New Roman" panose="02020603050405020304" pitchFamily="18" charset="0"/>
              </a:rPr>
              <a:t>James Swanson, Dictionary of Biblical Languages with Semantic Domains : Hebrew (Old Testament) (Oak Harbor: Logos Research Systems, Inc., 1997).</a:t>
            </a:r>
            <a:endParaRPr lang="en-US" dirty="0"/>
          </a:p>
        </p:txBody>
      </p:sp>
      <p:sp>
        <p:nvSpPr>
          <p:cNvPr id="4" name="Slide Number Placeholder 3"/>
          <p:cNvSpPr>
            <a:spLocks noGrp="1"/>
          </p:cNvSpPr>
          <p:nvPr>
            <p:ph type="sldNum" sz="quarter" idx="5"/>
          </p:nvPr>
        </p:nvSpPr>
        <p:spPr/>
        <p:txBody>
          <a:bodyPr/>
          <a:lstStyle/>
          <a:p>
            <a:fld id="{96393752-C575-4572-BE1F-3469C31F9B0A}" type="slidenum">
              <a:rPr lang="en-US" smtClean="0"/>
              <a:t>9</a:t>
            </a:fld>
            <a:endParaRPr lang="en-US"/>
          </a:p>
        </p:txBody>
      </p:sp>
    </p:spTree>
    <p:extLst>
      <p:ext uri="{BB962C8B-B14F-4D97-AF65-F5344CB8AC3E}">
        <p14:creationId xmlns:p14="http://schemas.microsoft.com/office/powerpoint/2010/main" val="1781360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spc="-20" dirty="0">
                <a:solidFill>
                  <a:prstClr val="white"/>
                </a:solidFill>
                <a:latin typeface="Times New Roman" panose="02020603050405020304" pitchFamily="18" charset="0"/>
                <a:cs typeface="Times New Roman" panose="02020603050405020304" pitchFamily="18" charset="0"/>
              </a:rPr>
              <a:t>Allen P. Ross, “Genesis,” in The Bible Knowledge Commentary: An Exposition of the Scriptures, ed. J. F. Walvoord and R. B. Zuck, vol. 1 (Wheaton, IL: Victor Books, 1985), 62.</a:t>
            </a:r>
          </a:p>
          <a:p>
            <a:r>
              <a:rPr lang="en-US" sz="1200" spc="-20" dirty="0">
                <a:solidFill>
                  <a:prstClr val="white"/>
                </a:solidFill>
                <a:latin typeface="Times New Roman" panose="02020603050405020304" pitchFamily="18" charset="0"/>
                <a:cs typeface="Times New Roman" panose="02020603050405020304" pitchFamily="18" charset="0"/>
              </a:rPr>
              <a:t>James Swanson, Dictionary of Biblical Languages with Semantic Domains : Hebrew (Old Testament) (Oak Harbor: Logos Research Systems, Inc., 1997).</a:t>
            </a:r>
            <a:endParaRPr lang="en-US" dirty="0"/>
          </a:p>
        </p:txBody>
      </p:sp>
      <p:sp>
        <p:nvSpPr>
          <p:cNvPr id="4" name="Slide Number Placeholder 3"/>
          <p:cNvSpPr>
            <a:spLocks noGrp="1"/>
          </p:cNvSpPr>
          <p:nvPr>
            <p:ph type="sldNum" sz="quarter" idx="5"/>
          </p:nvPr>
        </p:nvSpPr>
        <p:spPr/>
        <p:txBody>
          <a:bodyPr/>
          <a:lstStyle/>
          <a:p>
            <a:fld id="{96393752-C575-4572-BE1F-3469C31F9B0A}" type="slidenum">
              <a:rPr lang="en-US" smtClean="0"/>
              <a:t>10</a:t>
            </a:fld>
            <a:endParaRPr lang="en-US"/>
          </a:p>
        </p:txBody>
      </p:sp>
    </p:spTree>
    <p:extLst>
      <p:ext uri="{BB962C8B-B14F-4D97-AF65-F5344CB8AC3E}">
        <p14:creationId xmlns:p14="http://schemas.microsoft.com/office/powerpoint/2010/main" val="3536840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spc="-20" dirty="0">
                <a:solidFill>
                  <a:prstClr val="white"/>
                </a:solidFill>
                <a:latin typeface="Times New Roman" panose="02020603050405020304" pitchFamily="18" charset="0"/>
                <a:cs typeface="Times New Roman" panose="02020603050405020304" pitchFamily="18" charset="0"/>
              </a:rPr>
              <a:t>Allen P. Ross, “Genesis,” in The Bible Knowledge Commentary: An Exposition of the Scriptures, ed. J. F. Walvoord and R. B. Zuck, vol. 1 (Wheaton, IL: Victor Books, 1985), 62.</a:t>
            </a:r>
          </a:p>
          <a:p>
            <a:r>
              <a:rPr lang="en-US" sz="1200" spc="-20" dirty="0">
                <a:solidFill>
                  <a:prstClr val="white"/>
                </a:solidFill>
                <a:latin typeface="Times New Roman" panose="02020603050405020304" pitchFamily="18" charset="0"/>
                <a:cs typeface="Times New Roman" panose="02020603050405020304" pitchFamily="18" charset="0"/>
              </a:rPr>
              <a:t>James Swanson, Dictionary of Biblical Languages with Semantic Domains : Hebrew (Old Testament) (Oak Harbor: Logos Research Systems, Inc., 1997).</a:t>
            </a:r>
            <a:endParaRPr lang="en-US" dirty="0"/>
          </a:p>
        </p:txBody>
      </p:sp>
      <p:sp>
        <p:nvSpPr>
          <p:cNvPr id="4" name="Slide Number Placeholder 3"/>
          <p:cNvSpPr>
            <a:spLocks noGrp="1"/>
          </p:cNvSpPr>
          <p:nvPr>
            <p:ph type="sldNum" sz="quarter" idx="5"/>
          </p:nvPr>
        </p:nvSpPr>
        <p:spPr/>
        <p:txBody>
          <a:bodyPr/>
          <a:lstStyle/>
          <a:p>
            <a:fld id="{96393752-C575-4572-BE1F-3469C31F9B0A}" type="slidenum">
              <a:rPr lang="en-US" smtClean="0"/>
              <a:t>11</a:t>
            </a:fld>
            <a:endParaRPr lang="en-US"/>
          </a:p>
        </p:txBody>
      </p:sp>
    </p:spTree>
    <p:extLst>
      <p:ext uri="{BB962C8B-B14F-4D97-AF65-F5344CB8AC3E}">
        <p14:creationId xmlns:p14="http://schemas.microsoft.com/office/powerpoint/2010/main" val="10258986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spc="-20" dirty="0">
                <a:solidFill>
                  <a:prstClr val="white"/>
                </a:solidFill>
                <a:latin typeface="Times New Roman" panose="02020603050405020304" pitchFamily="18" charset="0"/>
                <a:cs typeface="Times New Roman" panose="02020603050405020304" pitchFamily="18" charset="0"/>
              </a:rPr>
              <a:t>Allen P. Ross, “Genesis,” in The Bible Knowledge Commentary: An Exposition of the Scriptures, ed. J. F. Walvoord and R. B. Zuck, vol. 1 (Wheaton, IL: Victor Books, 1985), 62.</a:t>
            </a:r>
          </a:p>
          <a:p>
            <a:r>
              <a:rPr lang="en-US" sz="1200" spc="-20" dirty="0">
                <a:solidFill>
                  <a:prstClr val="white"/>
                </a:solidFill>
                <a:latin typeface="Times New Roman" panose="02020603050405020304" pitchFamily="18" charset="0"/>
                <a:cs typeface="Times New Roman" panose="02020603050405020304" pitchFamily="18" charset="0"/>
              </a:rPr>
              <a:t>James Swanson, Dictionary of Biblical Languages with Semantic Domains : Hebrew (Old Testament) (Oak Harbor: Logos Research Systems, Inc., 1997).</a:t>
            </a:r>
            <a:endParaRPr lang="en-US" dirty="0"/>
          </a:p>
        </p:txBody>
      </p:sp>
      <p:sp>
        <p:nvSpPr>
          <p:cNvPr id="4" name="Slide Number Placeholder 3"/>
          <p:cNvSpPr>
            <a:spLocks noGrp="1"/>
          </p:cNvSpPr>
          <p:nvPr>
            <p:ph type="sldNum" sz="quarter" idx="5"/>
          </p:nvPr>
        </p:nvSpPr>
        <p:spPr/>
        <p:txBody>
          <a:bodyPr/>
          <a:lstStyle/>
          <a:p>
            <a:fld id="{96393752-C575-4572-BE1F-3469C31F9B0A}" type="slidenum">
              <a:rPr lang="en-US" smtClean="0"/>
              <a:t>12</a:t>
            </a:fld>
            <a:endParaRPr lang="en-US"/>
          </a:p>
        </p:txBody>
      </p:sp>
    </p:spTree>
    <p:extLst>
      <p:ext uri="{BB962C8B-B14F-4D97-AF65-F5344CB8AC3E}">
        <p14:creationId xmlns:p14="http://schemas.microsoft.com/office/powerpoint/2010/main" val="1631477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Abimelech, like Pharaoh, is a title, not a name.</a:t>
            </a:r>
          </a:p>
        </p:txBody>
      </p:sp>
      <p:sp>
        <p:nvSpPr>
          <p:cNvPr id="4" name="Slide Number Placeholder 3"/>
          <p:cNvSpPr>
            <a:spLocks noGrp="1"/>
          </p:cNvSpPr>
          <p:nvPr>
            <p:ph type="sldNum" sz="quarter" idx="5"/>
          </p:nvPr>
        </p:nvSpPr>
        <p:spPr/>
        <p:txBody>
          <a:bodyPr/>
          <a:lstStyle/>
          <a:p>
            <a:fld id="{96393752-C575-4572-BE1F-3469C31F9B0A}" type="slidenum">
              <a:rPr lang="en-US" smtClean="0"/>
              <a:t>13</a:t>
            </a:fld>
            <a:endParaRPr lang="en-US"/>
          </a:p>
        </p:txBody>
      </p:sp>
    </p:spTree>
    <p:extLst>
      <p:ext uri="{BB962C8B-B14F-4D97-AF65-F5344CB8AC3E}">
        <p14:creationId xmlns:p14="http://schemas.microsoft.com/office/powerpoint/2010/main" val="1665323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Abimelech, like Pharaoh, is a title, not a name.</a:t>
            </a:r>
          </a:p>
        </p:txBody>
      </p:sp>
      <p:sp>
        <p:nvSpPr>
          <p:cNvPr id="4" name="Slide Number Placeholder 3"/>
          <p:cNvSpPr>
            <a:spLocks noGrp="1"/>
          </p:cNvSpPr>
          <p:nvPr>
            <p:ph type="sldNum" sz="quarter" idx="5"/>
          </p:nvPr>
        </p:nvSpPr>
        <p:spPr/>
        <p:txBody>
          <a:bodyPr/>
          <a:lstStyle/>
          <a:p>
            <a:fld id="{96393752-C575-4572-BE1F-3469C31F9B0A}" type="slidenum">
              <a:rPr lang="en-US" smtClean="0"/>
              <a:t>14</a:t>
            </a:fld>
            <a:endParaRPr lang="en-US"/>
          </a:p>
        </p:txBody>
      </p:sp>
    </p:spTree>
    <p:extLst>
      <p:ext uri="{BB962C8B-B14F-4D97-AF65-F5344CB8AC3E}">
        <p14:creationId xmlns:p14="http://schemas.microsoft.com/office/powerpoint/2010/main" val="1673150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Abimelech, like Pharaoh, is a title, not a name.</a:t>
            </a:r>
          </a:p>
          <a:p>
            <a:r>
              <a:rPr lang="en-US" dirty="0"/>
              <a:t>To rationalize is to “</a:t>
            </a:r>
            <a:r>
              <a:rPr lang="en-US" sz="1200" dirty="0"/>
              <a:t>attempt to justify (an action or attitude) with logical reasoning.”</a:t>
            </a:r>
          </a:p>
          <a:p>
            <a:r>
              <a:rPr lang="en-US" sz="1200" dirty="0"/>
              <a:t>Concise Oxford English Dictionary </a:t>
            </a:r>
            <a:r>
              <a:rPr lang="en-US" dirty="0"/>
              <a:t>(Oxford: Oxford University Press, 2004).</a:t>
            </a:r>
          </a:p>
        </p:txBody>
      </p:sp>
      <p:sp>
        <p:nvSpPr>
          <p:cNvPr id="4" name="Slide Number Placeholder 3"/>
          <p:cNvSpPr>
            <a:spLocks noGrp="1"/>
          </p:cNvSpPr>
          <p:nvPr>
            <p:ph type="sldNum" sz="quarter" idx="5"/>
          </p:nvPr>
        </p:nvSpPr>
        <p:spPr/>
        <p:txBody>
          <a:bodyPr/>
          <a:lstStyle/>
          <a:p>
            <a:fld id="{96393752-C575-4572-BE1F-3469C31F9B0A}" type="slidenum">
              <a:rPr lang="en-US" smtClean="0"/>
              <a:t>15</a:t>
            </a:fld>
            <a:endParaRPr lang="en-US"/>
          </a:p>
        </p:txBody>
      </p:sp>
    </p:spTree>
    <p:extLst>
      <p:ext uri="{BB962C8B-B14F-4D97-AF65-F5344CB8AC3E}">
        <p14:creationId xmlns:p14="http://schemas.microsoft.com/office/powerpoint/2010/main" val="3467795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Abimelech, like Pharaoh, is a title, not a name.</a:t>
            </a:r>
          </a:p>
          <a:p>
            <a:r>
              <a:rPr lang="en-US" dirty="0"/>
              <a:t>To rationalize is to “</a:t>
            </a:r>
            <a:r>
              <a:rPr lang="en-US" sz="1200" dirty="0"/>
              <a:t>attempt to justify (an action or attitude) with logical reasoning.”</a:t>
            </a:r>
          </a:p>
          <a:p>
            <a:r>
              <a:rPr lang="en-US" sz="1200" dirty="0"/>
              <a:t>Concise Oxford English Dictionary </a:t>
            </a:r>
            <a:r>
              <a:rPr lang="en-US" dirty="0"/>
              <a:t>(Oxford: Oxford University Press, 2004).</a:t>
            </a:r>
          </a:p>
        </p:txBody>
      </p:sp>
      <p:sp>
        <p:nvSpPr>
          <p:cNvPr id="4" name="Slide Number Placeholder 3"/>
          <p:cNvSpPr>
            <a:spLocks noGrp="1"/>
          </p:cNvSpPr>
          <p:nvPr>
            <p:ph type="sldNum" sz="quarter" idx="5"/>
          </p:nvPr>
        </p:nvSpPr>
        <p:spPr/>
        <p:txBody>
          <a:bodyPr/>
          <a:lstStyle/>
          <a:p>
            <a:fld id="{96393752-C575-4572-BE1F-3469C31F9B0A}" type="slidenum">
              <a:rPr lang="en-US" smtClean="0"/>
              <a:t>16</a:t>
            </a:fld>
            <a:endParaRPr lang="en-US"/>
          </a:p>
        </p:txBody>
      </p:sp>
    </p:spTree>
    <p:extLst>
      <p:ext uri="{BB962C8B-B14F-4D97-AF65-F5344CB8AC3E}">
        <p14:creationId xmlns:p14="http://schemas.microsoft.com/office/powerpoint/2010/main" val="5946430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Abimelech, like Pharaoh, is a title, not a name.</a:t>
            </a:r>
          </a:p>
        </p:txBody>
      </p:sp>
      <p:sp>
        <p:nvSpPr>
          <p:cNvPr id="4" name="Slide Number Placeholder 3"/>
          <p:cNvSpPr>
            <a:spLocks noGrp="1"/>
          </p:cNvSpPr>
          <p:nvPr>
            <p:ph type="sldNum" sz="quarter" idx="5"/>
          </p:nvPr>
        </p:nvSpPr>
        <p:spPr/>
        <p:txBody>
          <a:bodyPr/>
          <a:lstStyle/>
          <a:p>
            <a:fld id="{96393752-C575-4572-BE1F-3469C31F9B0A}" type="slidenum">
              <a:rPr lang="en-US" smtClean="0"/>
              <a:t>17</a:t>
            </a:fld>
            <a:endParaRPr lang="en-US"/>
          </a:p>
        </p:txBody>
      </p:sp>
    </p:spTree>
    <p:extLst>
      <p:ext uri="{BB962C8B-B14F-4D97-AF65-F5344CB8AC3E}">
        <p14:creationId xmlns:p14="http://schemas.microsoft.com/office/powerpoint/2010/main" val="135516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Abimelech, like Pharaoh, is a title, not a name.</a:t>
            </a:r>
          </a:p>
        </p:txBody>
      </p:sp>
      <p:sp>
        <p:nvSpPr>
          <p:cNvPr id="4" name="Slide Number Placeholder 3"/>
          <p:cNvSpPr>
            <a:spLocks noGrp="1"/>
          </p:cNvSpPr>
          <p:nvPr>
            <p:ph type="sldNum" sz="quarter" idx="5"/>
          </p:nvPr>
        </p:nvSpPr>
        <p:spPr/>
        <p:txBody>
          <a:bodyPr/>
          <a:lstStyle/>
          <a:p>
            <a:fld id="{96393752-C575-4572-BE1F-3469C31F9B0A}" type="slidenum">
              <a:rPr lang="en-US" smtClean="0"/>
              <a:t>18</a:t>
            </a:fld>
            <a:endParaRPr lang="en-US"/>
          </a:p>
        </p:txBody>
      </p:sp>
    </p:spTree>
    <p:extLst>
      <p:ext uri="{BB962C8B-B14F-4D97-AF65-F5344CB8AC3E}">
        <p14:creationId xmlns:p14="http://schemas.microsoft.com/office/powerpoint/2010/main" val="26117380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Abimelech, like Pharaoh, is a title, not a name.</a:t>
            </a:r>
          </a:p>
          <a:p>
            <a:r>
              <a:rPr lang="en-US" dirty="0"/>
              <a:t>TC says, “’</a:t>
            </a:r>
            <a:r>
              <a:rPr lang="en-US" sz="1200" dirty="0"/>
              <a:t>Abimelech’ was a title rather than a proper name (cf. 26:1; Judg. 8:31; 2 Sam. 11:21; Ps. 34 title). It meant “</a:t>
            </a:r>
            <a:r>
              <a:rPr lang="en-US" sz="1200" b="1" dirty="0"/>
              <a:t>royal father</a:t>
            </a:r>
            <a:r>
              <a:rPr lang="en-US" sz="1200" dirty="0"/>
              <a:t>” or “</a:t>
            </a:r>
            <a:r>
              <a:rPr lang="en-US" sz="1200" b="1" dirty="0"/>
              <a:t>the king [</a:t>
            </a:r>
            <a:r>
              <a:rPr lang="en-US" sz="1200" b="1" dirty="0" err="1"/>
              <a:t>Milku</a:t>
            </a:r>
            <a:r>
              <a:rPr lang="en-US" sz="1200" b="1" dirty="0"/>
              <a:t>, a Canaanite deity mentioned in the Amarna letters] is my father</a:t>
            </a:r>
            <a:r>
              <a:rPr lang="en-US" sz="1200" dirty="0"/>
              <a:t>.”</a:t>
            </a:r>
          </a:p>
          <a:p>
            <a:pPr lvl="1"/>
            <a:r>
              <a:rPr lang="sv-SE" dirty="0"/>
              <a:t> Tom Constable,  (Galaxie Software, 2003), Ge 20:1.</a:t>
            </a:r>
          </a:p>
        </p:txBody>
      </p:sp>
      <p:sp>
        <p:nvSpPr>
          <p:cNvPr id="4" name="Slide Number Placeholder 3"/>
          <p:cNvSpPr>
            <a:spLocks noGrp="1"/>
          </p:cNvSpPr>
          <p:nvPr>
            <p:ph type="sldNum" sz="quarter" idx="5"/>
          </p:nvPr>
        </p:nvSpPr>
        <p:spPr/>
        <p:txBody>
          <a:bodyPr/>
          <a:lstStyle/>
          <a:p>
            <a:fld id="{96393752-C575-4572-BE1F-3469C31F9B0A}" type="slidenum">
              <a:rPr lang="en-US" smtClean="0"/>
              <a:t>19</a:t>
            </a:fld>
            <a:endParaRPr lang="en-US"/>
          </a:p>
        </p:txBody>
      </p:sp>
    </p:spTree>
    <p:extLst>
      <p:ext uri="{BB962C8B-B14F-4D97-AF65-F5344CB8AC3E}">
        <p14:creationId xmlns:p14="http://schemas.microsoft.com/office/powerpoint/2010/main" val="4154148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465127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387407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599171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dirty="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866419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4/2/2023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51292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4/2/2023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565493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229134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502922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4/2/2023</a:t>
            </a:fld>
            <a:endParaRPr lang="en-US"/>
          </a:p>
        </p:txBody>
      </p:sp>
      <p:sp>
        <p:nvSpPr>
          <p:cNvPr id="6" name="Footer Placeholder 5"/>
          <p:cNvSpPr>
            <a:spLocks noGrp="1"/>
          </p:cNvSpPr>
          <p:nvPr>
            <p:ph type="ftr" sz="quarter" idx="11"/>
          </p:nvPr>
        </p:nvSpPr>
        <p:spPr>
          <a:xfrm>
            <a:off x="1141412" y="5883275"/>
            <a:ext cx="5105400" cy="365125"/>
          </a:xfrm>
        </p:spPr>
        <p:txBody>
          <a:bodyPr/>
          <a:lstStyle/>
          <a:p>
            <a:endParaRPr lang="en-US"/>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801690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641923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666704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051941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2259026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428280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982824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396188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4/2/2023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192464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4/2/2023</a:t>
            </a:fld>
            <a:endParaRPr lang="en-US"/>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373729115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001643"/>
          </a:xfrm>
          <a:prstGeom prst="rect">
            <a:avLst/>
          </a:prstGeom>
          <a:noFill/>
        </p:spPr>
        <p:txBody>
          <a:bodyPr wrap="square" rtlCol="0">
            <a:spAutoFit/>
          </a:bodyPr>
          <a:lstStyle/>
          <a:p>
            <a:pPr algn="ctr" defTabSz="457200">
              <a:defRPr/>
            </a:pPr>
            <a:r>
              <a:rPr lang="en-US" sz="4800" dirty="0">
                <a:solidFill>
                  <a:prstClr val="white"/>
                </a:solidFill>
                <a:latin typeface="Times New Roman" panose="02020603050405020304" pitchFamily="18" charset="0"/>
                <a:cs typeface="Times New Roman" panose="02020603050405020304" pitchFamily="18" charset="0"/>
              </a:rPr>
              <a:t>“Even Godly Men Compromise”</a:t>
            </a:r>
          </a:p>
          <a:p>
            <a:pPr algn="ctr" defTabSz="457200">
              <a:defRPr/>
            </a:pPr>
            <a:r>
              <a:rPr lang="en-US" sz="4800" dirty="0">
                <a:solidFill>
                  <a:prstClr val="white"/>
                </a:solidFill>
                <a:latin typeface="Times New Roman" panose="02020603050405020304" pitchFamily="18" charset="0"/>
                <a:cs typeface="Times New Roman" panose="02020603050405020304" pitchFamily="18" charset="0"/>
              </a:rPr>
              <a:t>Genesis 20:1-18</a:t>
            </a:r>
          </a:p>
          <a:p>
            <a:pPr algn="ctr" defTabSz="457200">
              <a:defRPr/>
            </a:pPr>
            <a:endParaRPr lang="en-US" sz="4800" dirty="0">
              <a:solidFill>
                <a:prstClr val="white"/>
              </a:solidFill>
              <a:latin typeface="Times New Roman" panose="02020603050405020304" pitchFamily="18" charset="0"/>
              <a:cs typeface="Times New Roman" panose="02020603050405020304" pitchFamily="18" charset="0"/>
            </a:endParaRPr>
          </a:p>
          <a:p>
            <a:pPr marL="690563" lvl="0" indent="-690563" defTabSz="457200">
              <a:buFont typeface="+mj-lt"/>
              <a:buAutoNum type="alphaUcPeriod"/>
              <a:defRPr/>
            </a:pPr>
            <a:r>
              <a:rPr lang="en-US" sz="4000" spc="-20" dirty="0">
                <a:solidFill>
                  <a:prstClr val="white"/>
                </a:solidFill>
                <a:latin typeface="Times New Roman" panose="02020603050405020304" pitchFamily="18" charset="0"/>
                <a:cs typeface="Times New Roman" panose="02020603050405020304" pitchFamily="18" charset="0"/>
              </a:rPr>
              <a:t>Repeating the error of Gen. 12:10-20 (20:1-2).</a:t>
            </a:r>
          </a:p>
          <a:p>
            <a:pPr marL="690563" lvl="0" indent="-690563" defTabSz="457200">
              <a:buFont typeface="+mj-lt"/>
              <a:buAutoNum type="alphaUcPeriod"/>
              <a:defRPr/>
            </a:pPr>
            <a:r>
              <a:rPr lang="en-US" sz="4000" spc="-20" dirty="0">
                <a:solidFill>
                  <a:prstClr val="white"/>
                </a:solidFill>
                <a:latin typeface="Times New Roman" panose="02020603050405020304" pitchFamily="18" charset="0"/>
                <a:cs typeface="Times New Roman" panose="02020603050405020304" pitchFamily="18" charset="0"/>
              </a:rPr>
              <a:t>God warns </a:t>
            </a:r>
            <a:r>
              <a:rPr lang="en-US" sz="4000" spc="-20" dirty="0">
                <a:solidFill>
                  <a:srgbClr val="FF0000"/>
                </a:solidFill>
                <a:latin typeface="Times New Roman" panose="02020603050405020304" pitchFamily="18" charset="0"/>
                <a:cs typeface="Times New Roman" panose="02020603050405020304" pitchFamily="18" charset="0"/>
              </a:rPr>
              <a:t>Abimelech</a:t>
            </a:r>
            <a:r>
              <a:rPr lang="en-US" sz="4000" spc="-20" dirty="0">
                <a:solidFill>
                  <a:prstClr val="white"/>
                </a:solidFill>
                <a:latin typeface="Times New Roman" panose="02020603050405020304" pitchFamily="18" charset="0"/>
                <a:cs typeface="Times New Roman" panose="02020603050405020304" pitchFamily="18" charset="0"/>
              </a:rPr>
              <a:t> of Sarah’s identity (20:3-8).</a:t>
            </a:r>
          </a:p>
          <a:p>
            <a:pPr marL="690563" indent="-690563" defTabSz="457200">
              <a:buFont typeface="+mj-lt"/>
              <a:buAutoNum type="alphaUcPeriod"/>
              <a:defRPr/>
            </a:pPr>
            <a:r>
              <a:rPr lang="en-US" sz="4000" spc="-20" dirty="0">
                <a:solidFill>
                  <a:prstClr val="white"/>
                </a:solidFill>
                <a:latin typeface="Times New Roman" panose="02020603050405020304" pitchFamily="18" charset="0"/>
                <a:cs typeface="Times New Roman" panose="02020603050405020304" pitchFamily="18" charset="0"/>
              </a:rPr>
              <a:t>Abimelech confronts Abraham who rationalizes his own actions (20:9-13).</a:t>
            </a:r>
          </a:p>
          <a:p>
            <a:pPr marL="690563" indent="-690563" defTabSz="457200">
              <a:buFont typeface="+mj-lt"/>
              <a:buAutoNum type="alphaUcPeriod"/>
              <a:defRPr/>
            </a:pPr>
            <a:r>
              <a:rPr lang="en-US" sz="4000" spc="-20" dirty="0">
                <a:solidFill>
                  <a:prstClr val="white"/>
                </a:solidFill>
                <a:latin typeface="Times New Roman" panose="02020603050405020304" pitchFamily="18" charset="0"/>
                <a:cs typeface="Times New Roman" panose="02020603050405020304" pitchFamily="18" charset="0"/>
              </a:rPr>
              <a:t>After receiving a gift, Abraham prays for Abimelech (20:14-18).</a:t>
            </a:r>
          </a:p>
        </p:txBody>
      </p:sp>
    </p:spTree>
    <p:extLst>
      <p:ext uri="{BB962C8B-B14F-4D97-AF65-F5344CB8AC3E}">
        <p14:creationId xmlns:p14="http://schemas.microsoft.com/office/powerpoint/2010/main" val="42673572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p:cTn id="1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p:cTn id="2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690563" lvl="0" indent="-690563" defTabSz="457200">
              <a:buFont typeface="+mj-lt"/>
              <a:buAutoNum type="alphaUcPeriod"/>
              <a:defRPr/>
            </a:pPr>
            <a:r>
              <a:rPr lang="en-US" sz="4000" spc="-20" dirty="0">
                <a:solidFill>
                  <a:prstClr val="white"/>
                </a:solidFill>
                <a:latin typeface="Times New Roman" panose="02020603050405020304" pitchFamily="18" charset="0"/>
                <a:cs typeface="Times New Roman" panose="02020603050405020304" pitchFamily="18" charset="0"/>
              </a:rPr>
              <a:t>Repeating the error of Gen. 12:10-20 (20:1-2).</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1) The geography of this section is first. The last time we took note of Abraham, he was in “the place where he had stood before the </a:t>
            </a:r>
            <a:r>
              <a:rPr lang="en-US" sz="4000" cap="small" spc="-20" dirty="0">
                <a:solidFill>
                  <a:prstClr val="white"/>
                </a:solidFill>
                <a:latin typeface="Times New Roman" panose="02020603050405020304" pitchFamily="18" charset="0"/>
                <a:cs typeface="Times New Roman" panose="02020603050405020304" pitchFamily="18" charset="0"/>
              </a:rPr>
              <a:t>Lord</a:t>
            </a:r>
            <a:r>
              <a:rPr lang="en-US" sz="4000" spc="-20" dirty="0">
                <a:solidFill>
                  <a:prstClr val="white"/>
                </a:solidFill>
                <a:latin typeface="Times New Roman" panose="02020603050405020304" pitchFamily="18" charset="0"/>
                <a:cs typeface="Times New Roman" panose="02020603050405020304" pitchFamily="18" charset="0"/>
              </a:rPr>
              <a:t>; and he looked down toward Sodom and Gomorrah, and toward all the land of the valley, and he saw, and behold, the smoke of the land ascended like the smoke of a furnace” (Gen. 19:27b-28), the same place where he stood when “the men,” really angels, “turned away from there and went toward Sodom” (Gen. 18:22). It is not stated why “Abraham journeyed from there</a:t>
            </a:r>
          </a:p>
        </p:txBody>
      </p:sp>
    </p:spTree>
    <p:extLst>
      <p:ext uri="{BB962C8B-B14F-4D97-AF65-F5344CB8AC3E}">
        <p14:creationId xmlns:p14="http://schemas.microsoft.com/office/powerpoint/2010/main" val="40119077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1) toward the land of the Negev, and settled between Kadesh and </a:t>
            </a:r>
            <a:r>
              <a:rPr lang="en-US" sz="4000" spc="-20" dirty="0" err="1">
                <a:solidFill>
                  <a:prstClr val="white"/>
                </a:solidFill>
                <a:latin typeface="Times New Roman" panose="02020603050405020304" pitchFamily="18" charset="0"/>
                <a:cs typeface="Times New Roman" panose="02020603050405020304" pitchFamily="18" charset="0"/>
              </a:rPr>
              <a:t>Shur</a:t>
            </a:r>
            <a:r>
              <a:rPr lang="en-US" sz="4000" spc="-20" dirty="0">
                <a:solidFill>
                  <a:prstClr val="white"/>
                </a:solidFill>
                <a:latin typeface="Times New Roman" panose="02020603050405020304" pitchFamily="18" charset="0"/>
                <a:cs typeface="Times New Roman" panose="02020603050405020304" pitchFamily="18" charset="0"/>
              </a:rPr>
              <a:t>; then he sojourned in Gerar.” Some have suggested that Abraham really did not have direction for this journey from God and that is why he got in trouble for it. But that is conjecture. The term “Negev” means “south country.” Gerar was a town of the Philistines there.</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2) So when it says, “Abimelech king of Gerar,” it is equal to “to Abimelech king of the Philistines,” acc. to Gen. 26:1b, where Isaac repeated Abraham’s sin (Gen. 26:7). It is not surprising that Abimelech</a:t>
            </a:r>
          </a:p>
        </p:txBody>
      </p:sp>
    </p:spTree>
    <p:extLst>
      <p:ext uri="{BB962C8B-B14F-4D97-AF65-F5344CB8AC3E}">
        <p14:creationId xmlns:p14="http://schemas.microsoft.com/office/powerpoint/2010/main" val="30601278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707886"/>
          </a:xfrm>
          <a:prstGeom prst="rect">
            <a:avLst/>
          </a:prstGeom>
          <a:noFill/>
        </p:spPr>
        <p:txBody>
          <a:bodyPr wrap="square" rtlCol="0">
            <a:spAutoFit/>
          </a:bodyPr>
          <a:lstStyle/>
          <a:p>
            <a:pPr marL="1200150" lvl="1" indent="-742950" defTabSz="457200">
              <a:buFont typeface="+mj-lt"/>
              <a:buAutoNum type="arabicPeriod" startAt="2"/>
              <a:defRPr/>
            </a:pPr>
            <a:r>
              <a:rPr lang="en-US" sz="4000" spc="-20" dirty="0">
                <a:solidFill>
                  <a:prstClr val="white"/>
                </a:solidFill>
                <a:latin typeface="Times New Roman" panose="02020603050405020304" pitchFamily="18" charset="0"/>
                <a:cs typeface="Times New Roman" panose="02020603050405020304" pitchFamily="18" charset="0"/>
              </a:rPr>
              <a:t>(cont.) “king of Gerar sent and took Sarah.”</a:t>
            </a:r>
          </a:p>
        </p:txBody>
      </p:sp>
    </p:spTree>
    <p:extLst>
      <p:ext uri="{BB962C8B-B14F-4D97-AF65-F5344CB8AC3E}">
        <p14:creationId xmlns:p14="http://schemas.microsoft.com/office/powerpoint/2010/main" val="345558541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BC4F26-EA59-74AA-A8C8-7D595D0822B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60353417"/>
      </p:ext>
    </p:extLst>
  </p:cSld>
  <p:clrMapOvr>
    <a:masterClrMapping/>
  </p:clrMapOvr>
  <p:transition spd="slow">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6C7B22-4DF1-1A3E-88D3-139B877F6059}"/>
              </a:ext>
            </a:extLst>
          </p:cNvPr>
          <p:cNvPicPr>
            <a:picLocks noChangeAspect="1"/>
          </p:cNvPicPr>
          <p:nvPr/>
        </p:nvPicPr>
        <p:blipFill>
          <a:blip r:embed="rId2"/>
          <a:stretch>
            <a:fillRect/>
          </a:stretch>
        </p:blipFill>
        <p:spPr>
          <a:xfrm>
            <a:off x="2034877" y="0"/>
            <a:ext cx="8122245" cy="6858000"/>
          </a:xfrm>
          <a:prstGeom prst="rect">
            <a:avLst/>
          </a:prstGeom>
        </p:spPr>
      </p:pic>
    </p:spTree>
    <p:extLst>
      <p:ext uri="{BB962C8B-B14F-4D97-AF65-F5344CB8AC3E}">
        <p14:creationId xmlns:p14="http://schemas.microsoft.com/office/powerpoint/2010/main" val="958361710"/>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A784EB-2EE1-5F9B-BAC5-8021B29100F2}"/>
              </a:ext>
            </a:extLst>
          </p:cNvPr>
          <p:cNvPicPr>
            <a:picLocks noChangeAspect="1"/>
          </p:cNvPicPr>
          <p:nvPr/>
        </p:nvPicPr>
        <p:blipFill>
          <a:blip r:embed="rId2"/>
          <a:stretch>
            <a:fillRect/>
          </a:stretch>
        </p:blipFill>
        <p:spPr>
          <a:xfrm>
            <a:off x="2034877" y="0"/>
            <a:ext cx="8122245" cy="6858000"/>
          </a:xfrm>
          <a:prstGeom prst="rect">
            <a:avLst/>
          </a:prstGeom>
        </p:spPr>
      </p:pic>
    </p:spTree>
    <p:extLst>
      <p:ext uri="{BB962C8B-B14F-4D97-AF65-F5344CB8AC3E}">
        <p14:creationId xmlns:p14="http://schemas.microsoft.com/office/powerpoint/2010/main" val="277369942"/>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742950" lvl="0" indent="-742950" defTabSz="457200">
              <a:buFont typeface="+mj-lt"/>
              <a:buAutoNum type="alphaUcPeriod" startAt="2"/>
              <a:defRPr/>
            </a:pPr>
            <a:r>
              <a:rPr lang="en-US" sz="4000" spc="-20" dirty="0">
                <a:solidFill>
                  <a:prstClr val="white"/>
                </a:solidFill>
                <a:latin typeface="Times New Roman" panose="02020603050405020304" pitchFamily="18" charset="0"/>
                <a:cs typeface="Times New Roman" panose="02020603050405020304" pitchFamily="18" charset="0"/>
              </a:rPr>
              <a:t>God warns Abimelech of Sarah’s identity (20:3-8).</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3) Though Abimelech had taken Sarah “in good faith,” as we might say, God had a surprise for him in the night. “God came to Abimelech in a dream of the night, and said to him, ‘Behold, you are a dead man because of the woman whom you have taken, for she is married.’” In his innocence, Abimelech had committed a sin, namely, adultery, worthy of death. He was as good as dead as far as God was concerned.</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4) Abimelech’s defense: “Lord, will You slay a nation, even </a:t>
            </a:r>
            <a:r>
              <a:rPr lang="en-US" sz="4000" i="1" spc="-20" dirty="0">
                <a:solidFill>
                  <a:prstClr val="white"/>
                </a:solidFill>
                <a:latin typeface="Times New Roman" panose="02020603050405020304" pitchFamily="18" charset="0"/>
                <a:cs typeface="Times New Roman" panose="02020603050405020304" pitchFamily="18" charset="0"/>
              </a:rPr>
              <a:t>though</a:t>
            </a:r>
            <a:r>
              <a:rPr lang="en-US" sz="4000" spc="-20" dirty="0">
                <a:solidFill>
                  <a:prstClr val="white"/>
                </a:solidFill>
                <a:latin typeface="Times New Roman" panose="02020603050405020304" pitchFamily="18" charset="0"/>
                <a:cs typeface="Times New Roman" panose="02020603050405020304" pitchFamily="18" charset="0"/>
              </a:rPr>
              <a:t> blameless?” BK notes, “There is</a:t>
            </a:r>
          </a:p>
        </p:txBody>
      </p:sp>
    </p:spTree>
    <p:extLst>
      <p:ext uri="{BB962C8B-B14F-4D97-AF65-F5344CB8AC3E}">
        <p14:creationId xmlns:p14="http://schemas.microsoft.com/office/powerpoint/2010/main" val="173952673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1200150" lvl="1" indent="-742950" defTabSz="457200">
              <a:buFont typeface="+mj-lt"/>
              <a:buAutoNum type="arabicPeriod" startAt="2"/>
              <a:defRPr/>
            </a:pPr>
            <a:r>
              <a:rPr lang="en-US" sz="4000" spc="-20" dirty="0">
                <a:solidFill>
                  <a:prstClr val="white"/>
                </a:solidFill>
                <a:latin typeface="Times New Roman" panose="02020603050405020304" pitchFamily="18" charset="0"/>
                <a:cs typeface="Times New Roman" panose="02020603050405020304" pitchFamily="18" charset="0"/>
              </a:rPr>
              <a:t>(cont.) a fitting wordplay here. Abraham had prayed that the righteous would not be </a:t>
            </a:r>
            <a:r>
              <a:rPr lang="en-US" sz="4000" i="1" spc="-20" dirty="0">
                <a:solidFill>
                  <a:prstClr val="white"/>
                </a:solidFill>
                <a:latin typeface="Times New Roman" panose="02020603050405020304" pitchFamily="18" charset="0"/>
                <a:cs typeface="Times New Roman" panose="02020603050405020304" pitchFamily="18" charset="0"/>
              </a:rPr>
              <a:t>destroyed</a:t>
            </a:r>
            <a:r>
              <a:rPr lang="en-US" sz="4000" spc="-20" dirty="0">
                <a:solidFill>
                  <a:prstClr val="white"/>
                </a:solidFill>
                <a:latin typeface="Times New Roman" panose="02020603050405020304" pitchFamily="18" charset="0"/>
                <a:cs typeface="Times New Roman" panose="02020603050405020304" pitchFamily="18" charset="0"/>
              </a:rPr>
              <a:t> with the wicked (18:23-32). Now Abimelech’s words echoed the same concern: Lord, will You destroy an innocent nation? The rebuke of this expression would have been forceful for Abraham.”</a:t>
            </a:r>
          </a:p>
          <a:p>
            <a:pPr marL="1200150" lvl="1" indent="-742950" defTabSz="457200">
              <a:buFont typeface="+mj-lt"/>
              <a:buAutoNum type="arabicPeriod" startAt="2"/>
              <a:defRPr/>
            </a:pPr>
            <a:r>
              <a:rPr lang="en-US" sz="4000" spc="-20" dirty="0">
                <a:solidFill>
                  <a:prstClr val="white"/>
                </a:solidFill>
                <a:latin typeface="Times New Roman" panose="02020603050405020304" pitchFamily="18" charset="0"/>
                <a:cs typeface="Times New Roman" panose="02020603050405020304" pitchFamily="18" charset="0"/>
              </a:rPr>
              <a:t>(vs. 5) Abimelech reinforces his defense here: “Did he not himself say to me, ‘She is my sister’? And she herself said, ‘He is my brother.’ In the integrity of my heart and the innocence of my hands I have done this.” “Innocence” is “moral impeccability as a</a:t>
            </a:r>
          </a:p>
        </p:txBody>
      </p:sp>
    </p:spTree>
    <p:extLst>
      <p:ext uri="{BB962C8B-B14F-4D97-AF65-F5344CB8AC3E}">
        <p14:creationId xmlns:p14="http://schemas.microsoft.com/office/powerpoint/2010/main" val="35407866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1200150" lvl="1" indent="-742950" defTabSz="457200">
              <a:buFont typeface="+mj-lt"/>
              <a:buAutoNum type="arabicPeriod" startAt="3"/>
              <a:defRPr/>
            </a:pPr>
            <a:r>
              <a:rPr lang="en-US" sz="4000" spc="-20" dirty="0">
                <a:solidFill>
                  <a:prstClr val="white"/>
                </a:solidFill>
                <a:latin typeface="Times New Roman" panose="02020603050405020304" pitchFamily="18" charset="0"/>
                <a:cs typeface="Times New Roman" panose="02020603050405020304" pitchFamily="18" charset="0"/>
              </a:rPr>
              <a:t>(cont.) figurative extension of washed hands with no dirt on them.”</a:t>
            </a:r>
          </a:p>
          <a:p>
            <a:pPr marL="1200150" lvl="1" indent="-742950" defTabSz="457200">
              <a:buFont typeface="+mj-lt"/>
              <a:buAutoNum type="arabicPeriod" startAt="3"/>
              <a:defRPr/>
            </a:pPr>
            <a:r>
              <a:rPr lang="en-US" sz="4000" spc="-20" dirty="0">
                <a:solidFill>
                  <a:prstClr val="white"/>
                </a:solidFill>
                <a:latin typeface="Times New Roman" panose="02020603050405020304" pitchFamily="18" charset="0"/>
                <a:cs typeface="Times New Roman" panose="02020603050405020304" pitchFamily="18" charset="0"/>
              </a:rPr>
              <a:t>(vs. 6) The communication continued in the dream as God conceded, “Yes, I know that in the integrity of your heart you have done this, and I also kept you from sinning against Me; therefore I did not let you touch her.” The fact of the matter was that God had supernaturally intervened to prevent Abimelech from getting sexually involved with Sarah. He had to do it because it would have threatened the whole redemptive plan of God. </a:t>
            </a:r>
            <a:r>
              <a:rPr lang="en-US" sz="4000" i="1" spc="-20" dirty="0">
                <a:solidFill>
                  <a:prstClr val="white"/>
                </a:solidFill>
                <a:latin typeface="Times New Roman" panose="02020603050405020304" pitchFamily="18" charset="0"/>
                <a:cs typeface="Times New Roman" panose="02020603050405020304" pitchFamily="18" charset="0"/>
              </a:rPr>
              <a:t>Not happening!</a:t>
            </a:r>
          </a:p>
        </p:txBody>
      </p:sp>
    </p:spTree>
    <p:extLst>
      <p:ext uri="{BB962C8B-B14F-4D97-AF65-F5344CB8AC3E}">
        <p14:creationId xmlns:p14="http://schemas.microsoft.com/office/powerpoint/2010/main" val="34768343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1" y="0"/>
            <a:ext cx="12191999" cy="6863417"/>
          </a:xfrm>
          <a:prstGeom prst="rect">
            <a:avLst/>
          </a:prstGeom>
          <a:noFill/>
        </p:spPr>
        <p:txBody>
          <a:bodyPr wrap="square" rtlCol="0">
            <a:spAutoFit/>
          </a:bodyPr>
          <a:lstStyle/>
          <a:p>
            <a:pPr marL="1200150" lvl="1" indent="-742950" defTabSz="457200">
              <a:buFont typeface="+mj-lt"/>
              <a:buAutoNum type="arabicPeriod" startAt="5"/>
              <a:defRPr/>
            </a:pPr>
            <a:r>
              <a:rPr lang="en-US" sz="4000" spc="-20" dirty="0">
                <a:solidFill>
                  <a:prstClr val="white"/>
                </a:solidFill>
                <a:latin typeface="Times New Roman" panose="02020603050405020304" pitchFamily="18" charset="0"/>
                <a:cs typeface="Times New Roman" panose="02020603050405020304" pitchFamily="18" charset="0"/>
              </a:rPr>
              <a:t>(vs. 7) God had Abimelech’s undivided attention, so He continued: “Now therefore, restore the man’s wife, for he is a prophet, and he will pray for you and you will live. But if you do not restore </a:t>
            </a:r>
            <a:r>
              <a:rPr lang="en-US" sz="4000" i="1" spc="-20" dirty="0">
                <a:solidFill>
                  <a:prstClr val="white"/>
                </a:solidFill>
                <a:latin typeface="Times New Roman" panose="02020603050405020304" pitchFamily="18" charset="0"/>
                <a:cs typeface="Times New Roman" panose="02020603050405020304" pitchFamily="18" charset="0"/>
              </a:rPr>
              <a:t>her</a:t>
            </a:r>
            <a:r>
              <a:rPr lang="en-US" sz="4000" spc="-20" dirty="0">
                <a:solidFill>
                  <a:prstClr val="white"/>
                </a:solidFill>
                <a:latin typeface="Times New Roman" panose="02020603050405020304" pitchFamily="18" charset="0"/>
                <a:cs typeface="Times New Roman" panose="02020603050405020304" pitchFamily="18" charset="0"/>
              </a:rPr>
              <a:t>, know that you shall surely die, you and all who are yours.” This is the first use of the term “prophet (</a:t>
            </a:r>
            <a:r>
              <a:rPr lang="he-IL" sz="4000" spc="-20" dirty="0">
                <a:solidFill>
                  <a:prstClr val="white"/>
                </a:solidFill>
                <a:latin typeface="Times New Roman" panose="02020603050405020304" pitchFamily="18" charset="0"/>
                <a:cs typeface="Times New Roman" panose="02020603050405020304" pitchFamily="18" charset="0"/>
              </a:rPr>
              <a:t>נָבִ֣יא</a:t>
            </a:r>
            <a:r>
              <a:rPr lang="en-US" sz="4000" spc="-20" dirty="0">
                <a:solidFill>
                  <a:prstClr val="white"/>
                </a:solidFill>
                <a:latin typeface="Times New Roman" panose="02020603050405020304" pitchFamily="18" charset="0"/>
                <a:cs typeface="Times New Roman" panose="02020603050405020304" pitchFamily="18" charset="0"/>
              </a:rPr>
              <a:t> – nābîʾ)” in the Bible. The context is obviously one of a man who speaks with authority for God, even having the power of life and death. So if Abimelech obeys and restores Sarah, and Abraham prays for him, Abimelech will live. But if otherwise, “know that you shall surely</a:t>
            </a:r>
            <a:endParaRPr lang="en-US" sz="4000" i="1" spc="-20" dirty="0">
              <a:solidFill>
                <a:prstClr val="whit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25983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1" y="0"/>
            <a:ext cx="12191999" cy="5632311"/>
          </a:xfrm>
          <a:prstGeom prst="rect">
            <a:avLst/>
          </a:prstGeom>
          <a:noFill/>
        </p:spPr>
        <p:txBody>
          <a:bodyPr wrap="square" rtlCol="0">
            <a:spAutoFit/>
          </a:bodyPr>
          <a:lstStyle/>
          <a:p>
            <a:pPr marL="1200150" lvl="1" indent="-742950" defTabSz="457200">
              <a:buFont typeface="+mj-lt"/>
              <a:buAutoNum type="arabicPeriod" startAt="5"/>
              <a:defRPr/>
            </a:pPr>
            <a:r>
              <a:rPr lang="en-US" sz="4000" spc="-20" dirty="0">
                <a:solidFill>
                  <a:prstClr val="white"/>
                </a:solidFill>
                <a:latin typeface="Times New Roman" panose="02020603050405020304" pitchFamily="18" charset="0"/>
                <a:cs typeface="Times New Roman" panose="02020603050405020304" pitchFamily="18" charset="0"/>
              </a:rPr>
              <a:t>(cont.) die, you and all who are yours,” that is, everyone in your family. This is like the judgment on Korah (Num. 16:32-35) and Achan (Josh. 7:24-26).</a:t>
            </a:r>
          </a:p>
          <a:p>
            <a:pPr marL="1200150" lvl="1" indent="-742950" defTabSz="457200">
              <a:buFont typeface="+mj-lt"/>
              <a:buAutoNum type="arabicPeriod" startAt="5"/>
              <a:defRPr/>
            </a:pPr>
            <a:r>
              <a:rPr lang="en-US" sz="4000" spc="-20" dirty="0">
                <a:solidFill>
                  <a:prstClr val="white"/>
                </a:solidFill>
                <a:latin typeface="Times New Roman" panose="02020603050405020304" pitchFamily="18" charset="0"/>
                <a:cs typeface="Times New Roman" panose="02020603050405020304" pitchFamily="18" charset="0"/>
              </a:rPr>
              <a:t>(vs. 8) “So Abimelech arose early in the morning and called all his servants and told all these things in their hearing; and the men were greatly frightened.” He clearly wanted all of his people to be informed of the danger and willing to take whatever action to get the situation corrected.</a:t>
            </a:r>
          </a:p>
        </p:txBody>
      </p:sp>
    </p:spTree>
    <p:extLst>
      <p:ext uri="{BB962C8B-B14F-4D97-AF65-F5344CB8AC3E}">
        <p14:creationId xmlns:p14="http://schemas.microsoft.com/office/powerpoint/2010/main" val="21046402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742950" indent="-742950" defTabSz="457200">
              <a:buFont typeface="+mj-lt"/>
              <a:buAutoNum type="alphaUcPeriod" startAt="3"/>
              <a:defRPr/>
            </a:pPr>
            <a:r>
              <a:rPr lang="en-US" sz="4000" spc="-20" dirty="0">
                <a:solidFill>
                  <a:prstClr val="white"/>
                </a:solidFill>
                <a:latin typeface="Times New Roman" panose="02020603050405020304" pitchFamily="18" charset="0"/>
                <a:cs typeface="Times New Roman" panose="02020603050405020304" pitchFamily="18" charset="0"/>
              </a:rPr>
              <a:t>Abimelech confronts Abraham who rationalizes his own actions (20:9-13).</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9) The pagan king Abimelech realizes how he got into this bind. </a:t>
            </a:r>
            <a:r>
              <a:rPr lang="en-US" sz="4000" i="1" spc="-20" dirty="0">
                <a:solidFill>
                  <a:prstClr val="white"/>
                </a:solidFill>
                <a:latin typeface="Times New Roman" panose="02020603050405020304" pitchFamily="18" charset="0"/>
                <a:cs typeface="Times New Roman" panose="02020603050405020304" pitchFamily="18" charset="0"/>
              </a:rPr>
              <a:t>It was Abraham</a:t>
            </a:r>
            <a:r>
              <a:rPr lang="en-US" sz="4000" spc="-20" dirty="0">
                <a:solidFill>
                  <a:prstClr val="white"/>
                </a:solidFill>
                <a:latin typeface="Times New Roman" panose="02020603050405020304" pitchFamily="18" charset="0"/>
                <a:cs typeface="Times New Roman" panose="02020603050405020304" pitchFamily="18" charset="0"/>
              </a:rPr>
              <a:t>. So, he rightly confronted him asking, “What have you done to us?” That is, how did you get me into this mess where God was threatening to take the lives of me and my family? “And how have I sinned against you, that you have brought on me and on my kingdom a great sin?” Abraham, how did we come to deserve to be entrapped into committing a great sin? </a:t>
            </a:r>
          </a:p>
        </p:txBody>
      </p:sp>
    </p:spTree>
    <p:extLst>
      <p:ext uri="{BB962C8B-B14F-4D97-AF65-F5344CB8AC3E}">
        <p14:creationId xmlns:p14="http://schemas.microsoft.com/office/powerpoint/2010/main" val="23771285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(conc.) </a:t>
            </a:r>
            <a:r>
              <a:rPr lang="en-US" sz="4000" spc="-100" dirty="0">
                <a:solidFill>
                  <a:prstClr val="white"/>
                </a:solidFill>
                <a:latin typeface="Times New Roman" panose="02020603050405020304" pitchFamily="18" charset="0"/>
                <a:cs typeface="Times New Roman" panose="02020603050405020304" pitchFamily="18" charset="0"/>
              </a:rPr>
              <a:t>His conclusion was; “You have done to me things that ought not to be done.” Abraham was </a:t>
            </a:r>
            <a:r>
              <a:rPr lang="en-US" sz="4000" i="1" spc="-100" dirty="0">
                <a:solidFill>
                  <a:prstClr val="white"/>
                </a:solidFill>
                <a:latin typeface="Times New Roman" panose="02020603050405020304" pitchFamily="18" charset="0"/>
                <a:cs typeface="Times New Roman" panose="02020603050405020304" pitchFamily="18" charset="0"/>
              </a:rPr>
              <a:t>wrong</a:t>
            </a:r>
            <a:r>
              <a:rPr lang="en-US" sz="4000" spc="-100" dirty="0">
                <a:solidFill>
                  <a:prstClr val="white"/>
                </a:solidFill>
                <a:latin typeface="Times New Roman" panose="02020603050405020304" pitchFamily="18" charset="0"/>
                <a:cs typeface="Times New Roman" panose="02020603050405020304" pitchFamily="18" charset="0"/>
              </a:rPr>
              <a:t>!</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10) Abimelech was thinking that there must be some ostensible reason for this in Abraham’s mind. So, he confronted him with this question: “What have you encountered, that you have done this thing?”</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11) Abraham was honest. What else could he say? His answer: “Because I thought, surely there is no fear of God in this place, and they will kill me because of my wife.” So, Abraham contrived the scheme to save his own neck.</a:t>
            </a:r>
          </a:p>
        </p:txBody>
      </p:sp>
    </p:spTree>
    <p:extLst>
      <p:ext uri="{BB962C8B-B14F-4D97-AF65-F5344CB8AC3E}">
        <p14:creationId xmlns:p14="http://schemas.microsoft.com/office/powerpoint/2010/main" val="8863637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1200150" lvl="1" indent="-742950" defTabSz="457200">
              <a:buFont typeface="+mj-lt"/>
              <a:buAutoNum type="arabicPeriod" startAt="4"/>
              <a:defRPr/>
            </a:pPr>
            <a:r>
              <a:rPr lang="en-US" sz="4000" spc="-20" dirty="0">
                <a:solidFill>
                  <a:prstClr val="white"/>
                </a:solidFill>
                <a:latin typeface="Times New Roman" panose="02020603050405020304" pitchFamily="18" charset="0"/>
                <a:cs typeface="Times New Roman" panose="02020603050405020304" pitchFamily="18" charset="0"/>
              </a:rPr>
              <a:t>(vs. 12) Let the rationalizing begin! Abraham said, “Besides, she actually (ʾām·nā(h)) is my sister, the daughter of my father, but not the daughter of my mother, and she became my wife.” Abraham is saying that everything I’ve said is true, Sarah is both my wife and my sister. But he was trying to deceive Abimelech into believing that Sarah was his sister </a:t>
            </a:r>
            <a:r>
              <a:rPr lang="en-US" sz="4000" i="1" spc="-20" dirty="0">
                <a:solidFill>
                  <a:prstClr val="white"/>
                </a:solidFill>
                <a:latin typeface="Times New Roman" panose="02020603050405020304" pitchFamily="18" charset="0"/>
                <a:cs typeface="Times New Roman" panose="02020603050405020304" pitchFamily="18" charset="0"/>
              </a:rPr>
              <a:t>only</a:t>
            </a:r>
            <a:r>
              <a:rPr lang="en-US" sz="4000" spc="-20" dirty="0">
                <a:solidFill>
                  <a:prstClr val="white"/>
                </a:solidFill>
                <a:latin typeface="Times New Roman" panose="02020603050405020304" pitchFamily="18" charset="0"/>
                <a:cs typeface="Times New Roman" panose="02020603050405020304" pitchFamily="18" charset="0"/>
              </a:rPr>
              <a:t>. That was a half-truth and as one of my instructors once said, “A half-truth is no truth at all.” The statement was designed to cause Abimelech to believe a </a:t>
            </a:r>
            <a:r>
              <a:rPr lang="en-US" sz="4000" i="1" spc="-20" dirty="0">
                <a:solidFill>
                  <a:prstClr val="white"/>
                </a:solidFill>
                <a:latin typeface="Times New Roman" panose="02020603050405020304" pitchFamily="18" charset="0"/>
                <a:cs typeface="Times New Roman" panose="02020603050405020304" pitchFamily="18" charset="0"/>
              </a:rPr>
              <a:t>whole</a:t>
            </a:r>
            <a:r>
              <a:rPr lang="en-US" sz="4000" spc="-20" dirty="0">
                <a:solidFill>
                  <a:prstClr val="white"/>
                </a:solidFill>
                <a:latin typeface="Times New Roman" panose="02020603050405020304" pitchFamily="18" charset="0"/>
                <a:cs typeface="Times New Roman" panose="02020603050405020304" pitchFamily="18" charset="0"/>
              </a:rPr>
              <a:t> lie.</a:t>
            </a:r>
          </a:p>
        </p:txBody>
      </p:sp>
    </p:spTree>
    <p:extLst>
      <p:ext uri="{BB962C8B-B14F-4D97-AF65-F5344CB8AC3E}">
        <p14:creationId xmlns:p14="http://schemas.microsoft.com/office/powerpoint/2010/main" val="40338201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1200150" lvl="1" indent="-742950" defTabSz="457200">
              <a:buFont typeface="+mj-lt"/>
              <a:buAutoNum type="arabicPeriod" startAt="5"/>
              <a:defRPr/>
            </a:pPr>
            <a:r>
              <a:rPr lang="en-US" sz="4000" spc="-20" dirty="0">
                <a:solidFill>
                  <a:prstClr val="white"/>
                </a:solidFill>
                <a:latin typeface="Times New Roman" panose="02020603050405020304" pitchFamily="18" charset="0"/>
                <a:cs typeface="Times New Roman" panose="02020603050405020304" pitchFamily="18" charset="0"/>
              </a:rPr>
              <a:t>(vs. 13) Abraham came to realize that it is a dangerous world out there. So, he tried to find a way to make it safe for himself: “and it came about, when God caused me to wander from my father’s house, that I said to her, Sarah, ‘This is the kindness which you will show to me: everywhere we go, say of me, “He is my brother.”’” So, for safety’s sake, Abraham’s own safety, that is, Abraham and Sarah had a prearranged plan: “This is the kindness which you will show to me: everywhere we go, say of me, ‘He is my brother.’” No threats came fr. Abimelech!</a:t>
            </a:r>
          </a:p>
        </p:txBody>
      </p:sp>
    </p:spTree>
    <p:extLst>
      <p:ext uri="{BB962C8B-B14F-4D97-AF65-F5344CB8AC3E}">
        <p14:creationId xmlns:p14="http://schemas.microsoft.com/office/powerpoint/2010/main" val="14839271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742950" indent="-742950" defTabSz="457200">
              <a:buFont typeface="+mj-lt"/>
              <a:buAutoNum type="alphaUcPeriod" startAt="4"/>
              <a:defRPr/>
            </a:pPr>
            <a:r>
              <a:rPr lang="en-US" sz="4000" spc="-20" dirty="0">
                <a:solidFill>
                  <a:prstClr val="white"/>
                </a:solidFill>
                <a:latin typeface="Times New Roman" panose="02020603050405020304" pitchFamily="18" charset="0"/>
                <a:cs typeface="Times New Roman" panose="02020603050405020304" pitchFamily="18" charset="0"/>
              </a:rPr>
              <a:t>After receiving a gift, Abraham prayed for Abimelech (20:14-18).</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14) Perhaps Abraham’s explanation seemed plausible to Abimelech, i.e., “I can understand that.” So, he offered gifts to Abraham and seemed ready to move on: “Abimelech then took sheep and oxen and male and female servants, and gave them to Abraham, and restored his wife Sarah to him.”</a:t>
            </a:r>
          </a:p>
          <a:p>
            <a:pPr marL="1200150" lvl="1" indent="-742950" defTabSz="457200">
              <a:buFont typeface="+mj-lt"/>
              <a:buAutoNum type="arabicPeriod"/>
              <a:defRPr/>
            </a:pPr>
            <a:r>
              <a:rPr lang="en-US" sz="4000" spc="-20" dirty="0">
                <a:solidFill>
                  <a:prstClr val="white"/>
                </a:solidFill>
                <a:latin typeface="Times New Roman" panose="02020603050405020304" pitchFamily="18" charset="0"/>
                <a:cs typeface="Times New Roman" panose="02020603050405020304" pitchFamily="18" charset="0"/>
              </a:rPr>
              <a:t>(vs. 15) He was even more generous than that. Like Pharoah later on (Gen. 47:5-6), he said. “Behold, my land is before you; settle wherever you please.”</a:t>
            </a:r>
          </a:p>
        </p:txBody>
      </p:sp>
    </p:spTree>
    <p:extLst>
      <p:ext uri="{BB962C8B-B14F-4D97-AF65-F5344CB8AC3E}">
        <p14:creationId xmlns:p14="http://schemas.microsoft.com/office/powerpoint/2010/main" val="14508313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1200150" lvl="1" indent="-742950" defTabSz="457200">
              <a:buFont typeface="+mj-lt"/>
              <a:buAutoNum type="arabicPeriod" startAt="3"/>
              <a:defRPr/>
            </a:pPr>
            <a:r>
              <a:rPr lang="en-US" sz="4000" spc="-20" dirty="0">
                <a:solidFill>
                  <a:prstClr val="white"/>
                </a:solidFill>
                <a:latin typeface="Times New Roman" panose="02020603050405020304" pitchFamily="18" charset="0"/>
                <a:cs typeface="Times New Roman" panose="02020603050405020304" pitchFamily="18" charset="0"/>
              </a:rPr>
              <a:t>(vs. 16) He informed Sarah of his kindnesses to Abraham: “Behold, I have given your brother a thousand pieces of silver; behold, it is your vindication before all who are with you, and before all men you are cleared.” The KJV translation is not good here: “Behold, I have given thy brother a thousand </a:t>
            </a:r>
            <a:r>
              <a:rPr lang="en-US" sz="4000" i="1" spc="-20" dirty="0">
                <a:solidFill>
                  <a:prstClr val="white"/>
                </a:solidFill>
                <a:latin typeface="Times New Roman" panose="02020603050405020304" pitchFamily="18" charset="0"/>
                <a:cs typeface="Times New Roman" panose="02020603050405020304" pitchFamily="18" charset="0"/>
              </a:rPr>
              <a:t>pieces</a:t>
            </a:r>
            <a:r>
              <a:rPr lang="en-US" sz="4000" spc="-20" dirty="0">
                <a:solidFill>
                  <a:prstClr val="white"/>
                </a:solidFill>
                <a:latin typeface="Times New Roman" panose="02020603050405020304" pitchFamily="18" charset="0"/>
                <a:cs typeface="Times New Roman" panose="02020603050405020304" pitchFamily="18" charset="0"/>
              </a:rPr>
              <a:t> of silver: behold, he is to thee a covering of the eyes, unto all that </a:t>
            </a:r>
            <a:r>
              <a:rPr lang="en-US" sz="4000" i="1" spc="-20" dirty="0">
                <a:solidFill>
                  <a:prstClr val="white"/>
                </a:solidFill>
                <a:latin typeface="Times New Roman" panose="02020603050405020304" pitchFamily="18" charset="0"/>
                <a:cs typeface="Times New Roman" panose="02020603050405020304" pitchFamily="18" charset="0"/>
              </a:rPr>
              <a:t>are</a:t>
            </a:r>
            <a:r>
              <a:rPr lang="en-US" sz="4000" spc="-20" dirty="0">
                <a:solidFill>
                  <a:prstClr val="white"/>
                </a:solidFill>
                <a:latin typeface="Times New Roman" panose="02020603050405020304" pitchFamily="18" charset="0"/>
                <a:cs typeface="Times New Roman" panose="02020603050405020304" pitchFamily="18" charset="0"/>
              </a:rPr>
              <a:t> with thee, and with all other: thus, she was reproved.”</a:t>
            </a:r>
          </a:p>
          <a:p>
            <a:pPr marL="1200150" lvl="1" indent="-742950" defTabSz="457200">
              <a:buFont typeface="+mj-lt"/>
              <a:buAutoNum type="arabicPeriod" startAt="3"/>
              <a:defRPr/>
            </a:pPr>
            <a:r>
              <a:rPr lang="en-US" sz="4000" spc="-20" dirty="0">
                <a:solidFill>
                  <a:prstClr val="white"/>
                </a:solidFill>
                <a:latin typeface="Times New Roman" panose="02020603050405020304" pitchFamily="18" charset="0"/>
                <a:cs typeface="Times New Roman" panose="02020603050405020304" pitchFamily="18" charset="0"/>
              </a:rPr>
              <a:t>(vs. 17) God had told Abimelech in vs. 7, “Now therefore, restore the man’s wife, for he is a prophet,</a:t>
            </a:r>
          </a:p>
        </p:txBody>
      </p:sp>
    </p:spTree>
    <p:extLst>
      <p:ext uri="{BB962C8B-B14F-4D97-AF65-F5344CB8AC3E}">
        <p14:creationId xmlns:p14="http://schemas.microsoft.com/office/powerpoint/2010/main" val="423497458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CD80DDD-4428-4D5D-958F-69BBB6188FF7}"/>
              </a:ext>
            </a:extLst>
          </p:cNvPr>
          <p:cNvSpPr txBox="1"/>
          <p:nvPr/>
        </p:nvSpPr>
        <p:spPr>
          <a:xfrm>
            <a:off x="0" y="0"/>
            <a:ext cx="12191999" cy="6863417"/>
          </a:xfrm>
          <a:prstGeom prst="rect">
            <a:avLst/>
          </a:prstGeom>
          <a:noFill/>
        </p:spPr>
        <p:txBody>
          <a:bodyPr wrap="square" rtlCol="0">
            <a:spAutoFit/>
          </a:bodyPr>
          <a:lstStyle/>
          <a:p>
            <a:pPr marL="1200150" lvl="1" indent="-742950" defTabSz="457200">
              <a:buFont typeface="+mj-lt"/>
              <a:buAutoNum type="arabicPeriod" startAt="4"/>
              <a:defRPr/>
            </a:pPr>
            <a:r>
              <a:rPr lang="en-US" sz="4000" spc="-20" dirty="0">
                <a:solidFill>
                  <a:prstClr val="white"/>
                </a:solidFill>
                <a:latin typeface="Times New Roman" panose="02020603050405020304" pitchFamily="18" charset="0"/>
                <a:cs typeface="Times New Roman" panose="02020603050405020304" pitchFamily="18" charset="0"/>
              </a:rPr>
              <a:t>(cont.) and he will pray for you and you will live.” And it came to pass: “Abraham prayed to God, and God healed Abimelech and his wife and his maids, so that they bore </a:t>
            </a:r>
            <a:r>
              <a:rPr lang="en-US" sz="4000" i="1" spc="-20" dirty="0">
                <a:solidFill>
                  <a:prstClr val="white"/>
                </a:solidFill>
                <a:latin typeface="Times New Roman" panose="02020603050405020304" pitchFamily="18" charset="0"/>
                <a:cs typeface="Times New Roman" panose="02020603050405020304" pitchFamily="18" charset="0"/>
              </a:rPr>
              <a:t>children</a:t>
            </a:r>
            <a:r>
              <a:rPr lang="en-US" sz="4000" spc="-20" dirty="0">
                <a:solidFill>
                  <a:prstClr val="white"/>
                </a:solidFill>
                <a:latin typeface="Times New Roman" panose="02020603050405020304" pitchFamily="18" charset="0"/>
                <a:cs typeface="Times New Roman" panose="02020603050405020304" pitchFamily="18" charset="0"/>
              </a:rPr>
              <a:t>.” The women needed healing because they had all been struck with barrenness on account of Abimelech’s error of taking Sarah.</a:t>
            </a:r>
          </a:p>
          <a:p>
            <a:pPr marL="1200150" lvl="1" indent="-742950" defTabSz="457200">
              <a:buFont typeface="+mj-lt"/>
              <a:buAutoNum type="arabicPeriod" startAt="4"/>
              <a:defRPr/>
            </a:pPr>
            <a:r>
              <a:rPr lang="en-US" sz="4000" spc="-20" dirty="0">
                <a:solidFill>
                  <a:prstClr val="white"/>
                </a:solidFill>
                <a:latin typeface="Times New Roman" panose="02020603050405020304" pitchFamily="18" charset="0"/>
                <a:cs typeface="Times New Roman" panose="02020603050405020304" pitchFamily="18" charset="0"/>
              </a:rPr>
              <a:t>(vs. 18) This verse is the simple explanation for why healing was needed for Abimelech’s household. “For the </a:t>
            </a:r>
            <a:r>
              <a:rPr lang="en-US" sz="4000" cap="small" spc="-20" dirty="0">
                <a:solidFill>
                  <a:prstClr val="white"/>
                </a:solidFill>
                <a:latin typeface="Times New Roman" panose="02020603050405020304" pitchFamily="18" charset="0"/>
                <a:cs typeface="Times New Roman" panose="02020603050405020304" pitchFamily="18" charset="0"/>
              </a:rPr>
              <a:t>Lord</a:t>
            </a:r>
            <a:r>
              <a:rPr lang="en-US" sz="4000" spc="-20" dirty="0">
                <a:solidFill>
                  <a:prstClr val="white"/>
                </a:solidFill>
                <a:latin typeface="Times New Roman" panose="02020603050405020304" pitchFamily="18" charset="0"/>
                <a:cs typeface="Times New Roman" panose="02020603050405020304" pitchFamily="18" charset="0"/>
              </a:rPr>
              <a:t> had closed fast all the wombs of the household of Abimelech because of Sarah, Abraham’s wife.”</a:t>
            </a:r>
          </a:p>
        </p:txBody>
      </p:sp>
    </p:spTree>
    <p:extLst>
      <p:ext uri="{BB962C8B-B14F-4D97-AF65-F5344CB8AC3E}">
        <p14:creationId xmlns:p14="http://schemas.microsoft.com/office/powerpoint/2010/main" val="213969677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1601</TotalTime>
  <Words>2362</Words>
  <Application>Microsoft Office PowerPoint</Application>
  <PresentationFormat>Widescreen</PresentationFormat>
  <Paragraphs>75</Paragraphs>
  <Slides>19</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Century Gothic</vt:lpstr>
      <vt:lpstr>Times New Roman</vt:lpstr>
      <vt:lpstr>Mesh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Carpenter</dc:creator>
  <cp:lastModifiedBy>Paul Carpenter</cp:lastModifiedBy>
  <cp:revision>10</cp:revision>
  <cp:lastPrinted>2023-02-19T23:59:02Z</cp:lastPrinted>
  <dcterms:created xsi:type="dcterms:W3CDTF">2022-09-11T22:40:07Z</dcterms:created>
  <dcterms:modified xsi:type="dcterms:W3CDTF">2023-04-02T22:34:12Z</dcterms:modified>
</cp:coreProperties>
</file>