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2" r:id="rId3"/>
    <p:sldId id="283" r:id="rId4"/>
    <p:sldId id="281" r:id="rId5"/>
    <p:sldId id="284" r:id="rId6"/>
    <p:sldId id="285" r:id="rId7"/>
    <p:sldId id="286" r:id="rId8"/>
    <p:sldId id="287" r:id="rId9"/>
    <p:sldId id="28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3" autoAdjust="0"/>
    <p:restoredTop sz="94660"/>
  </p:normalViewPr>
  <p:slideViewPr>
    <p:cSldViewPr snapToGrid="0">
      <p:cViewPr varScale="1">
        <p:scale>
          <a:sx n="59" d="100"/>
          <a:sy n="59" d="100"/>
        </p:scale>
        <p:origin x="8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10/13/2024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10/13/2024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10/13/2024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10/13/2024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10/13/2024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10/13/2024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10/13/2024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91CD2-A30C-7868-041A-DD651BB22B36}"/>
              </a:ext>
            </a:extLst>
          </p:cNvPr>
          <p:cNvSpPr>
            <a:spLocks noGrp="1"/>
          </p:cNvSpPr>
          <p:nvPr>
            <p:ph type="ctrTitle"/>
          </p:nvPr>
        </p:nvSpPr>
        <p:spPr/>
        <p:txBody>
          <a:bodyPr/>
          <a:lstStyle/>
          <a:p>
            <a:pPr algn="ctr"/>
            <a:r>
              <a:rPr lang="en-US" dirty="0"/>
              <a:t>The Proper Perspective</a:t>
            </a:r>
            <a:br>
              <a:rPr lang="en-US" dirty="0"/>
            </a:br>
            <a:r>
              <a:rPr lang="en-US" dirty="0"/>
              <a:t>part 2</a:t>
            </a:r>
          </a:p>
        </p:txBody>
      </p:sp>
      <p:sp>
        <p:nvSpPr>
          <p:cNvPr id="3" name="Subtitle 2">
            <a:extLst>
              <a:ext uri="{FF2B5EF4-FFF2-40B4-BE49-F238E27FC236}">
                <a16:creationId xmlns:a16="http://schemas.microsoft.com/office/drawing/2014/main" id="{C967B4C4-77CE-CA49-0C77-414FB01A3DDC}"/>
              </a:ext>
            </a:extLst>
          </p:cNvPr>
          <p:cNvSpPr>
            <a:spLocks noGrp="1"/>
          </p:cNvSpPr>
          <p:nvPr>
            <p:ph type="subTitle" idx="1"/>
          </p:nvPr>
        </p:nvSpPr>
        <p:spPr/>
        <p:txBody>
          <a:bodyPr>
            <a:normAutofit/>
          </a:bodyPr>
          <a:lstStyle/>
          <a:p>
            <a:r>
              <a:rPr lang="en-US" sz="3200" dirty="0"/>
              <a:t>2 Kings 6:8-23</a:t>
            </a:r>
          </a:p>
        </p:txBody>
      </p:sp>
    </p:spTree>
    <p:extLst>
      <p:ext uri="{BB962C8B-B14F-4D97-AF65-F5344CB8AC3E}">
        <p14:creationId xmlns:p14="http://schemas.microsoft.com/office/powerpoint/2010/main" val="221871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D9EA2-410A-E9D6-71D0-221B727D196D}"/>
              </a:ext>
            </a:extLst>
          </p:cNvPr>
          <p:cNvSpPr>
            <a:spLocks noGrp="1"/>
          </p:cNvSpPr>
          <p:nvPr>
            <p:ph type="title"/>
          </p:nvPr>
        </p:nvSpPr>
        <p:spPr>
          <a:xfrm>
            <a:off x="1846907" y="773426"/>
            <a:ext cx="10238715" cy="1293028"/>
          </a:xfrm>
        </p:spPr>
        <p:txBody>
          <a:bodyPr/>
          <a:lstStyle/>
          <a:p>
            <a:r>
              <a:rPr lang="en-US" dirty="0"/>
              <a:t>To What should our eyes be opened?</a:t>
            </a:r>
          </a:p>
        </p:txBody>
      </p:sp>
      <p:sp>
        <p:nvSpPr>
          <p:cNvPr id="3" name="Content Placeholder 2">
            <a:extLst>
              <a:ext uri="{FF2B5EF4-FFF2-40B4-BE49-F238E27FC236}">
                <a16:creationId xmlns:a16="http://schemas.microsoft.com/office/drawing/2014/main" id="{8263EF8C-FCBB-9C96-7DC0-74CEDC7882B0}"/>
              </a:ext>
            </a:extLst>
          </p:cNvPr>
          <p:cNvSpPr>
            <a:spLocks noGrp="1"/>
          </p:cNvSpPr>
          <p:nvPr>
            <p:ph idx="1"/>
          </p:nvPr>
        </p:nvSpPr>
        <p:spPr>
          <a:xfrm>
            <a:off x="473529" y="1812471"/>
            <a:ext cx="11381013" cy="4898571"/>
          </a:xfrm>
        </p:spPr>
        <p:txBody>
          <a:bodyPr>
            <a:normAutofit lnSpcReduction="10000"/>
          </a:bodyPr>
          <a:lstStyle/>
          <a:p>
            <a:pPr marL="514350" indent="-514350">
              <a:buFont typeface="+mj-lt"/>
              <a:buAutoNum type="arabicPeriod"/>
            </a:pPr>
            <a:r>
              <a:rPr lang="en-US" sz="3200" dirty="0"/>
              <a:t>The angelic armies are very real, though invisible.</a:t>
            </a:r>
          </a:p>
          <a:p>
            <a:pPr marL="514350" indent="-514350">
              <a:buFont typeface="+mj-lt"/>
              <a:buAutoNum type="arabicPeriod"/>
            </a:pPr>
            <a:r>
              <a:rPr lang="en-US" sz="3200" dirty="0"/>
              <a:t>God and His angelic armies are actively involved in politics and the affairs of men.  (1 Kg. 22:19; Micheal the archangel:  Daniel 10:13,21; 12:1;Jd. 1:9; Rev. 12:7)</a:t>
            </a:r>
          </a:p>
          <a:p>
            <a:pPr marL="514350" indent="-514350">
              <a:buFont typeface="+mj-lt"/>
              <a:buAutoNum type="arabicPeriod"/>
            </a:pPr>
            <a:r>
              <a:rPr lang="en-US" sz="3200" dirty="0"/>
              <a:t>God’s angels are also involved in protecting believers and in taking dead believers to be with God. ( Ps. 34:7; Lk. 16:22; Ac. 5:19; Ac. 12:7-11)</a:t>
            </a:r>
          </a:p>
          <a:p>
            <a:pPr marL="514350" indent="-514350">
              <a:buFont typeface="+mj-lt"/>
              <a:buAutoNum type="arabicPeriod"/>
            </a:pPr>
            <a:r>
              <a:rPr lang="en-US" sz="3200" dirty="0"/>
              <a:t>God uses angels in dealing with unsaved people. Ac. 12:23</a:t>
            </a:r>
          </a:p>
          <a:p>
            <a:pPr marL="514350" indent="-514350">
              <a:buFont typeface="+mj-lt"/>
              <a:buAutoNum type="arabicPeriod"/>
            </a:pPr>
            <a:r>
              <a:rPr lang="en-US" sz="3200" dirty="0"/>
              <a:t>Spirit beings are actively engaged against us. Eph. 6:11-18</a:t>
            </a:r>
          </a:p>
          <a:p>
            <a:pPr marL="0" indent="0">
              <a:buNone/>
            </a:pPr>
            <a:endParaRPr lang="en-US" sz="3200" dirty="0"/>
          </a:p>
        </p:txBody>
      </p:sp>
    </p:spTree>
    <p:extLst>
      <p:ext uri="{BB962C8B-B14F-4D97-AF65-F5344CB8AC3E}">
        <p14:creationId xmlns:p14="http://schemas.microsoft.com/office/powerpoint/2010/main" val="177211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9" presetClass="emph" presetSubtype="0" nodeType="withEffect">
                                  <p:stCondLst>
                                    <p:cond delay="0"/>
                                  </p:stCondLst>
                                  <p:childTnLst>
                                    <p:set>
                                      <p:cBhvr>
                                        <p:cTn id="12" dur="indefinite"/>
                                        <p:tgtEl>
                                          <p:spTgt spid="3">
                                            <p:txEl>
                                              <p:pRg st="0" end="0"/>
                                            </p:txEl>
                                          </p:spTgt>
                                        </p:tgtEl>
                                        <p:attrNameLst>
                                          <p:attrName>style.opacity</p:attrName>
                                        </p:attrNameLst>
                                      </p:cBhvr>
                                      <p:to>
                                        <p:strVal val="0.5"/>
                                      </p:to>
                                    </p:set>
                                    <p:animEffect filter="image" prLst="opacity: 0.5">
                                      <p:cBhvr rctx="IE">
                                        <p:cTn id="13" dur="indefinite"/>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par>
                                <p:cTn id="18" presetID="9" presetClass="emph" presetSubtype="0" nodeType="withEffect">
                                  <p:stCondLst>
                                    <p:cond delay="0"/>
                                  </p:stCondLst>
                                  <p:childTnLst>
                                    <p:set>
                                      <p:cBhvr>
                                        <p:cTn id="19" dur="indefinite"/>
                                        <p:tgtEl>
                                          <p:spTgt spid="3">
                                            <p:txEl>
                                              <p:pRg st="1" end="1"/>
                                            </p:txEl>
                                          </p:spTgt>
                                        </p:tgtEl>
                                        <p:attrNameLst>
                                          <p:attrName>style.opacity</p:attrName>
                                        </p:attrNameLst>
                                      </p:cBhvr>
                                      <p:to>
                                        <p:strVal val="0.5"/>
                                      </p:to>
                                    </p:set>
                                    <p:animEffect filter="image" prLst="opacity: 0.5">
                                      <p:cBhvr rctx="IE">
                                        <p:cTn id="20" dur="indefinite"/>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9" presetClass="emph" presetSubtype="0" nodeType="withEffect">
                                  <p:stCondLst>
                                    <p:cond delay="0"/>
                                  </p:stCondLst>
                                  <p:childTnLst>
                                    <p:set>
                                      <p:cBhvr>
                                        <p:cTn id="26" dur="indefinite"/>
                                        <p:tgtEl>
                                          <p:spTgt spid="3">
                                            <p:txEl>
                                              <p:pRg st="2" end="2"/>
                                            </p:txEl>
                                          </p:spTgt>
                                        </p:tgtEl>
                                        <p:attrNameLst>
                                          <p:attrName>style.opacity</p:attrName>
                                        </p:attrNameLst>
                                      </p:cBhvr>
                                      <p:to>
                                        <p:strVal val="0.5"/>
                                      </p:to>
                                    </p:set>
                                    <p:animEffect filter="image" prLst="opacity: 0.5">
                                      <p:cBhvr rctx="IE">
                                        <p:cTn id="27" dur="indefinite"/>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childTnLst>
                                </p:cTn>
                              </p:par>
                              <p:par>
                                <p:cTn id="32" presetID="9" presetClass="emph" presetSubtype="0" nodeType="withEffect">
                                  <p:stCondLst>
                                    <p:cond delay="0"/>
                                  </p:stCondLst>
                                  <p:childTnLst>
                                    <p:set>
                                      <p:cBhvr>
                                        <p:cTn id="33" dur="indefinite"/>
                                        <p:tgtEl>
                                          <p:spTgt spid="3">
                                            <p:txEl>
                                              <p:pRg st="3" end="3"/>
                                            </p:txEl>
                                          </p:spTgt>
                                        </p:tgtEl>
                                        <p:attrNameLst>
                                          <p:attrName>style.opacity</p:attrName>
                                        </p:attrNameLst>
                                      </p:cBhvr>
                                      <p:to>
                                        <p:strVal val="0.5"/>
                                      </p:to>
                                    </p:set>
                                    <p:animEffect filter="image" prLst="opacity: 0.5">
                                      <p:cBhvr rctx="IE">
                                        <p:cTn id="34" dur="indefinite"/>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9B92E-61A4-C68F-3653-D9A203235A6A}"/>
              </a:ext>
            </a:extLst>
          </p:cNvPr>
          <p:cNvSpPr>
            <a:spLocks noGrp="1"/>
          </p:cNvSpPr>
          <p:nvPr>
            <p:ph type="title"/>
          </p:nvPr>
        </p:nvSpPr>
        <p:spPr>
          <a:xfrm>
            <a:off x="163286" y="764373"/>
            <a:ext cx="11342914" cy="1293028"/>
          </a:xfrm>
        </p:spPr>
        <p:txBody>
          <a:bodyPr/>
          <a:lstStyle/>
          <a:p>
            <a:r>
              <a:rPr lang="en-US" dirty="0"/>
              <a:t>We are dependent on God for the victory</a:t>
            </a:r>
          </a:p>
        </p:txBody>
      </p:sp>
      <p:sp>
        <p:nvSpPr>
          <p:cNvPr id="3" name="Content Placeholder 2">
            <a:extLst>
              <a:ext uri="{FF2B5EF4-FFF2-40B4-BE49-F238E27FC236}">
                <a16:creationId xmlns:a16="http://schemas.microsoft.com/office/drawing/2014/main" id="{1490B6D4-8FFF-F90F-95E8-79051BFDFC4C}"/>
              </a:ext>
            </a:extLst>
          </p:cNvPr>
          <p:cNvSpPr>
            <a:spLocks noGrp="1"/>
          </p:cNvSpPr>
          <p:nvPr>
            <p:ph idx="1"/>
          </p:nvPr>
        </p:nvSpPr>
        <p:spPr/>
        <p:txBody>
          <a:bodyPr>
            <a:normAutofit/>
          </a:bodyPr>
          <a:lstStyle/>
          <a:p>
            <a:pPr marL="0" indent="0">
              <a:buNone/>
            </a:pPr>
            <a:r>
              <a:rPr lang="en-US" sz="3200" dirty="0"/>
              <a:t>2Pe 2:11  whereas angels, </a:t>
            </a:r>
            <a:r>
              <a:rPr lang="en-US" sz="3200" dirty="0">
                <a:solidFill>
                  <a:srgbClr val="00B0F0"/>
                </a:solidFill>
              </a:rPr>
              <a:t>who are greater in power and might</a:t>
            </a:r>
            <a:r>
              <a:rPr lang="en-US" sz="3200" dirty="0"/>
              <a:t>, do not bring a reviling accusation against them before the Lord.</a:t>
            </a:r>
          </a:p>
          <a:p>
            <a:pPr marL="0" indent="0">
              <a:buNone/>
            </a:pPr>
            <a:r>
              <a:rPr lang="en-US" sz="3200" dirty="0"/>
              <a:t>2 Cor. 4:4 whose minds the god of this age has blinded, who do not believe, lest the light of the gospel of the glory of Christ, who is the image of God, should shine on them.</a:t>
            </a:r>
          </a:p>
        </p:txBody>
      </p:sp>
    </p:spTree>
    <p:extLst>
      <p:ext uri="{BB962C8B-B14F-4D97-AF65-F5344CB8AC3E}">
        <p14:creationId xmlns:p14="http://schemas.microsoft.com/office/powerpoint/2010/main" val="1406274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3BCB4-7BA1-01B5-A00A-1E9D8DD6F6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DBF933-947A-A903-B661-11526DE52F11}"/>
              </a:ext>
            </a:extLst>
          </p:cNvPr>
          <p:cNvSpPr>
            <a:spLocks noGrp="1"/>
          </p:cNvSpPr>
          <p:nvPr>
            <p:ph idx="1"/>
          </p:nvPr>
        </p:nvSpPr>
        <p:spPr/>
        <p:txBody>
          <a:bodyPr/>
          <a:lstStyle/>
          <a:p>
            <a:pPr marL="0" indent="0">
              <a:buNone/>
            </a:pPr>
            <a:r>
              <a:rPr lang="en-US" sz="3200" dirty="0"/>
              <a:t>Eph. 3:10  His intent was that now, through the church, the manifold wisdom of God should be made known to the rulers and authorities in the heavenly realms,</a:t>
            </a:r>
          </a:p>
          <a:p>
            <a:pPr marL="0" indent="0">
              <a:buNone/>
            </a:pPr>
            <a:r>
              <a:rPr lang="en-US" sz="3200" dirty="0"/>
              <a:t>11  according to his eternal purpose which he accomplished in Christ Jesus our Lord.</a:t>
            </a:r>
          </a:p>
        </p:txBody>
      </p:sp>
    </p:spTree>
    <p:extLst>
      <p:ext uri="{BB962C8B-B14F-4D97-AF65-F5344CB8AC3E}">
        <p14:creationId xmlns:p14="http://schemas.microsoft.com/office/powerpoint/2010/main" val="2866688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714C-8EFE-40CD-BA85-2CF81EB03C7A}"/>
              </a:ext>
            </a:extLst>
          </p:cNvPr>
          <p:cNvSpPr>
            <a:spLocks noGrp="1"/>
          </p:cNvSpPr>
          <p:nvPr>
            <p:ph type="title"/>
          </p:nvPr>
        </p:nvSpPr>
        <p:spPr>
          <a:xfrm>
            <a:off x="85727" y="-114300"/>
            <a:ext cx="11932102" cy="2171701"/>
          </a:xfrm>
        </p:spPr>
        <p:txBody>
          <a:bodyPr>
            <a:normAutofit/>
          </a:bodyPr>
          <a:lstStyle/>
          <a:p>
            <a:r>
              <a:rPr lang="en-US" dirty="0"/>
              <a:t>I</a:t>
            </a:r>
            <a:r>
              <a:rPr lang="en-US" sz="4000" dirty="0"/>
              <a:t>mpediments to correctly understanding and obeying God’s Word</a:t>
            </a:r>
            <a:endParaRPr lang="en-US" dirty="0"/>
          </a:p>
        </p:txBody>
      </p:sp>
      <p:sp>
        <p:nvSpPr>
          <p:cNvPr id="3" name="Content Placeholder 2">
            <a:extLst>
              <a:ext uri="{FF2B5EF4-FFF2-40B4-BE49-F238E27FC236}">
                <a16:creationId xmlns:a16="http://schemas.microsoft.com/office/drawing/2014/main" id="{C0D24EE4-0093-B000-277B-46F170C9DA7C}"/>
              </a:ext>
            </a:extLst>
          </p:cNvPr>
          <p:cNvSpPr>
            <a:spLocks noGrp="1"/>
          </p:cNvSpPr>
          <p:nvPr>
            <p:ph idx="1"/>
          </p:nvPr>
        </p:nvSpPr>
        <p:spPr>
          <a:xfrm>
            <a:off x="174172" y="1732448"/>
            <a:ext cx="11843658" cy="5125551"/>
          </a:xfrm>
        </p:spPr>
        <p:txBody>
          <a:bodyPr>
            <a:normAutofit/>
          </a:bodyPr>
          <a:lstStyle/>
          <a:p>
            <a:pPr marL="36900" indent="0">
              <a:buNone/>
            </a:pPr>
            <a:r>
              <a:rPr lang="en-US" sz="3200" dirty="0"/>
              <a:t>Sin:  Sin throws us into spiritual darkness. 1 Jn. 2:11</a:t>
            </a:r>
          </a:p>
          <a:p>
            <a:pPr marL="36900" indent="0">
              <a:buNone/>
            </a:pPr>
            <a:r>
              <a:rPr lang="en-US" sz="3200" dirty="0"/>
              <a:t>Self-reliance: physically, mentally, financially, educationally</a:t>
            </a:r>
          </a:p>
          <a:p>
            <a:pPr marL="36900" indent="0">
              <a:buNone/>
            </a:pPr>
            <a:r>
              <a:rPr lang="en-US" sz="3200" dirty="0"/>
              <a:t>It can happen to us:</a:t>
            </a:r>
          </a:p>
          <a:p>
            <a:pPr marL="36900" indent="0">
              <a:buNone/>
            </a:pPr>
            <a:r>
              <a:rPr lang="en-US" sz="3200" dirty="0"/>
              <a:t>Heb. 5:</a:t>
            </a:r>
            <a:r>
              <a:rPr lang="en-US" sz="1800" dirty="0">
                <a:solidFill>
                  <a:srgbClr val="000000"/>
                </a:solidFill>
                <a:latin typeface="Times New Roman" panose="02020603050405020304" pitchFamily="18" charset="0"/>
              </a:rPr>
              <a:t> </a:t>
            </a:r>
            <a:r>
              <a:rPr lang="en-US" sz="3200" dirty="0">
                <a:solidFill>
                  <a:schemeClr val="tx1"/>
                </a:solidFill>
                <a:latin typeface="+mj-lt"/>
              </a:rPr>
              <a:t>11  of whom we have much to say, and hard to explain, since you have become dull of hearing.</a:t>
            </a:r>
          </a:p>
          <a:p>
            <a:pPr marL="36900" indent="0">
              <a:buNone/>
            </a:pPr>
            <a:r>
              <a:rPr lang="en-US" sz="3200" dirty="0">
                <a:solidFill>
                  <a:schemeClr val="tx1"/>
                </a:solidFill>
                <a:latin typeface="+mj-lt"/>
              </a:rPr>
              <a:t>12  For though by this time you ought to be teachers, you need </a:t>
            </a:r>
            <a:r>
              <a:rPr lang="en-US" sz="3200" i="1" dirty="0">
                <a:solidFill>
                  <a:schemeClr val="tx1"/>
                </a:solidFill>
                <a:latin typeface="+mj-lt"/>
              </a:rPr>
              <a:t>someone</a:t>
            </a:r>
            <a:r>
              <a:rPr lang="en-US" sz="3200" i="0" dirty="0">
                <a:solidFill>
                  <a:schemeClr val="tx1"/>
                </a:solidFill>
                <a:latin typeface="+mj-lt"/>
              </a:rPr>
              <a:t> to teach you again the first principles of the oracles of God; and you have come to need milk and not solid food.  (2 Pt. </a:t>
            </a:r>
            <a:r>
              <a:rPr lang="en-US" sz="3200" i="0">
                <a:solidFill>
                  <a:schemeClr val="tx1"/>
                </a:solidFill>
                <a:latin typeface="+mj-lt"/>
              </a:rPr>
              <a:t>1:9)</a:t>
            </a:r>
            <a:endParaRPr lang="en-US" sz="3200" dirty="0">
              <a:solidFill>
                <a:schemeClr val="tx1"/>
              </a:solidFill>
              <a:latin typeface="+mj-lt"/>
            </a:endParaRPr>
          </a:p>
        </p:txBody>
      </p:sp>
    </p:spTree>
    <p:extLst>
      <p:ext uri="{BB962C8B-B14F-4D97-AF65-F5344CB8AC3E}">
        <p14:creationId xmlns:p14="http://schemas.microsoft.com/office/powerpoint/2010/main" val="19438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9E0F-6E67-6B0A-AB0E-0030D9FA0E81}"/>
              </a:ext>
            </a:extLst>
          </p:cNvPr>
          <p:cNvSpPr>
            <a:spLocks noGrp="1"/>
          </p:cNvSpPr>
          <p:nvPr>
            <p:ph type="title"/>
          </p:nvPr>
        </p:nvSpPr>
        <p:spPr/>
        <p:txBody>
          <a:bodyPr/>
          <a:lstStyle/>
          <a:p>
            <a:r>
              <a:rPr lang="en-US" dirty="0"/>
              <a:t>Missing the main thing</a:t>
            </a:r>
          </a:p>
        </p:txBody>
      </p:sp>
      <p:sp>
        <p:nvSpPr>
          <p:cNvPr id="3" name="Content Placeholder 2">
            <a:extLst>
              <a:ext uri="{FF2B5EF4-FFF2-40B4-BE49-F238E27FC236}">
                <a16:creationId xmlns:a16="http://schemas.microsoft.com/office/drawing/2014/main" id="{BFB8EBE8-9B62-5EFB-9C42-46F48C2079C2}"/>
              </a:ext>
            </a:extLst>
          </p:cNvPr>
          <p:cNvSpPr>
            <a:spLocks noGrp="1"/>
          </p:cNvSpPr>
          <p:nvPr>
            <p:ph idx="1"/>
          </p:nvPr>
        </p:nvSpPr>
        <p:spPr/>
        <p:txBody>
          <a:bodyPr>
            <a:normAutofit/>
          </a:bodyPr>
          <a:lstStyle/>
          <a:p>
            <a:pPr marL="36900" indent="0">
              <a:buNone/>
            </a:pPr>
            <a:r>
              <a:rPr lang="en-US" sz="3200" dirty="0">
                <a:solidFill>
                  <a:schemeClr val="tx1"/>
                </a:solidFill>
                <a:effectLst/>
              </a:rPr>
              <a:t>Mt. 23:23  "Woe to you, scribes and Pharisees, hypocrites! For you pay tithe of mint and anise and cummin, and have neglected the weightier </a:t>
            </a:r>
            <a:r>
              <a:rPr lang="en-US" sz="3200" i="1" dirty="0">
                <a:solidFill>
                  <a:schemeClr val="tx1"/>
                </a:solidFill>
                <a:effectLst/>
              </a:rPr>
              <a:t>matters</a:t>
            </a:r>
            <a:r>
              <a:rPr lang="en-US" sz="3200" i="0" dirty="0">
                <a:solidFill>
                  <a:schemeClr val="tx1"/>
                </a:solidFill>
                <a:effectLst/>
              </a:rPr>
              <a:t> of the law: </a:t>
            </a:r>
            <a:r>
              <a:rPr lang="en-US" sz="3200" i="0" dirty="0">
                <a:solidFill>
                  <a:srgbClr val="FFFF00"/>
                </a:solidFill>
                <a:effectLst/>
              </a:rPr>
              <a:t>justice and mercy and faith</a:t>
            </a:r>
            <a:r>
              <a:rPr lang="en-US" sz="3200" i="0" dirty="0">
                <a:solidFill>
                  <a:schemeClr val="tx1"/>
                </a:solidFill>
                <a:effectLst/>
              </a:rPr>
              <a:t>. These you ought to have done, without leaving the others undone.</a:t>
            </a:r>
          </a:p>
          <a:p>
            <a:pPr marL="36900" indent="0">
              <a:buNone/>
            </a:pPr>
            <a:r>
              <a:rPr lang="en-US" sz="3200" i="0" dirty="0">
                <a:solidFill>
                  <a:schemeClr val="tx1"/>
                </a:solidFill>
                <a:effectLst/>
              </a:rPr>
              <a:t>24  "Blind guides, who strain out a gnat and swallow a camel!</a:t>
            </a:r>
            <a:endParaRPr lang="en-US" sz="3200" dirty="0">
              <a:solidFill>
                <a:schemeClr val="tx1"/>
              </a:solidFill>
              <a:effectLst/>
            </a:endParaRPr>
          </a:p>
        </p:txBody>
      </p:sp>
    </p:spTree>
    <p:extLst>
      <p:ext uri="{BB962C8B-B14F-4D97-AF65-F5344CB8AC3E}">
        <p14:creationId xmlns:p14="http://schemas.microsoft.com/office/powerpoint/2010/main" val="139632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127E7-78DF-AC59-6EA3-6D92AA2CF15F}"/>
              </a:ext>
            </a:extLst>
          </p:cNvPr>
          <p:cNvSpPr>
            <a:spLocks noGrp="1"/>
          </p:cNvSpPr>
          <p:nvPr>
            <p:ph type="title"/>
          </p:nvPr>
        </p:nvSpPr>
        <p:spPr>
          <a:xfrm>
            <a:off x="919119" y="184087"/>
            <a:ext cx="10353762" cy="45720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3061A57D-D4EC-AE54-4DC2-D9BE82C49F48}"/>
              </a:ext>
            </a:extLst>
          </p:cNvPr>
          <p:cNvSpPr>
            <a:spLocks noGrp="1"/>
          </p:cNvSpPr>
          <p:nvPr>
            <p:ph idx="1"/>
          </p:nvPr>
        </p:nvSpPr>
        <p:spPr>
          <a:xfrm>
            <a:off x="380246" y="1518557"/>
            <a:ext cx="11525061" cy="5155356"/>
          </a:xfrm>
        </p:spPr>
        <p:txBody>
          <a:bodyPr>
            <a:normAutofit/>
          </a:bodyPr>
          <a:lstStyle/>
          <a:p>
            <a:pPr marL="36900" indent="0">
              <a:buNone/>
            </a:pPr>
            <a:r>
              <a:rPr lang="en-US" sz="3200" dirty="0">
                <a:solidFill>
                  <a:schemeClr val="tx1"/>
                </a:solidFill>
                <a:effectLst/>
              </a:rPr>
              <a:t>Lk. 16:13  "No servant can serve two masters; for either he will hate the one and love the other, or else he will be loyal to the one and despise the other. You cannot serve God and mammon."</a:t>
            </a:r>
          </a:p>
          <a:p>
            <a:pPr marL="36900" indent="0">
              <a:buNone/>
            </a:pPr>
            <a:r>
              <a:rPr lang="en-US" sz="3200" dirty="0">
                <a:solidFill>
                  <a:schemeClr val="tx1"/>
                </a:solidFill>
                <a:effectLst/>
              </a:rPr>
              <a:t>14  Now the Pharisees, who were lovers of money, also heard all these things, and they derided Him.</a:t>
            </a:r>
          </a:p>
          <a:p>
            <a:pPr marL="36900" indent="0">
              <a:buNone/>
            </a:pPr>
            <a:r>
              <a:rPr lang="en-US" sz="3200" dirty="0">
                <a:solidFill>
                  <a:schemeClr val="tx1"/>
                </a:solidFill>
                <a:effectLst/>
              </a:rPr>
              <a:t>15  And He said to them, "You are those who justify yourselves before men, but God knows your hearts. For what is </a:t>
            </a:r>
            <a:r>
              <a:rPr lang="en-US" sz="3200" dirty="0">
                <a:solidFill>
                  <a:srgbClr val="92D050"/>
                </a:solidFill>
                <a:effectLst/>
              </a:rPr>
              <a:t>highly esteemed among men </a:t>
            </a:r>
            <a:r>
              <a:rPr lang="en-US" sz="3200" dirty="0">
                <a:solidFill>
                  <a:schemeClr val="tx1"/>
                </a:solidFill>
                <a:effectLst/>
              </a:rPr>
              <a:t>is </a:t>
            </a:r>
            <a:r>
              <a:rPr lang="en-US" sz="3200" dirty="0">
                <a:solidFill>
                  <a:srgbClr val="0070C0"/>
                </a:solidFill>
                <a:effectLst/>
              </a:rPr>
              <a:t>an abomination in the sight of God</a:t>
            </a:r>
            <a:r>
              <a:rPr lang="en-US" sz="3200" dirty="0">
                <a:solidFill>
                  <a:schemeClr val="tx1"/>
                </a:solidFill>
                <a:effectLst/>
              </a:rPr>
              <a:t>.</a:t>
            </a:r>
          </a:p>
        </p:txBody>
      </p:sp>
    </p:spTree>
    <p:extLst>
      <p:ext uri="{BB962C8B-B14F-4D97-AF65-F5344CB8AC3E}">
        <p14:creationId xmlns:p14="http://schemas.microsoft.com/office/powerpoint/2010/main" val="640024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2D77-4357-DFFF-6442-68F3A8D7DDA7}"/>
              </a:ext>
            </a:extLst>
          </p:cNvPr>
          <p:cNvSpPr>
            <a:spLocks noGrp="1"/>
          </p:cNvSpPr>
          <p:nvPr>
            <p:ph type="title"/>
          </p:nvPr>
        </p:nvSpPr>
        <p:spPr>
          <a:xfrm>
            <a:off x="323850" y="342900"/>
            <a:ext cx="11420475" cy="1237150"/>
          </a:xfrm>
        </p:spPr>
        <p:txBody>
          <a:bodyPr>
            <a:normAutofit/>
          </a:bodyPr>
          <a:lstStyle/>
          <a:p>
            <a:r>
              <a:rPr lang="en-US" dirty="0"/>
              <a:t>Overcoming barriers to understanding and doing God’s Will</a:t>
            </a:r>
          </a:p>
        </p:txBody>
      </p:sp>
      <p:sp>
        <p:nvSpPr>
          <p:cNvPr id="3" name="Content Placeholder 2">
            <a:extLst>
              <a:ext uri="{FF2B5EF4-FFF2-40B4-BE49-F238E27FC236}">
                <a16:creationId xmlns:a16="http://schemas.microsoft.com/office/drawing/2014/main" id="{42589A9D-1F96-7E8E-897D-C820A6464DDB}"/>
              </a:ext>
            </a:extLst>
          </p:cNvPr>
          <p:cNvSpPr>
            <a:spLocks noGrp="1"/>
          </p:cNvSpPr>
          <p:nvPr>
            <p:ph idx="1"/>
          </p:nvPr>
        </p:nvSpPr>
        <p:spPr>
          <a:xfrm>
            <a:off x="323850" y="1732449"/>
            <a:ext cx="11496675" cy="4935051"/>
          </a:xfrm>
        </p:spPr>
        <p:txBody>
          <a:bodyPr>
            <a:normAutofit/>
          </a:bodyPr>
          <a:lstStyle/>
          <a:p>
            <a:pPr marL="36900" indent="0">
              <a:buNone/>
            </a:pPr>
            <a:r>
              <a:rPr lang="en-US" sz="3200" dirty="0"/>
              <a:t>Confess our sin.</a:t>
            </a:r>
          </a:p>
          <a:p>
            <a:pPr marL="36900" indent="0">
              <a:buNone/>
            </a:pPr>
            <a:r>
              <a:rPr lang="en-US" sz="3200" dirty="0"/>
              <a:t>Rely fully on God to open our understanding to His perspective as revealed in His Word.  ~requires being “in” the book.</a:t>
            </a:r>
          </a:p>
          <a:p>
            <a:pPr marL="36900" indent="0">
              <a:buNone/>
            </a:pPr>
            <a:r>
              <a:rPr lang="en-US" sz="3200" dirty="0"/>
              <a:t>Do what God has asked of us and provided the power for us to do: </a:t>
            </a:r>
          </a:p>
          <a:p>
            <a:pPr marL="36900" indent="0">
              <a:buNone/>
            </a:pPr>
            <a:r>
              <a:rPr lang="en-US" sz="3200" dirty="0"/>
              <a:t>Love (Jn. 13:34,35) </a:t>
            </a:r>
          </a:p>
          <a:p>
            <a:pPr marL="36900" indent="0">
              <a:buNone/>
            </a:pPr>
            <a:r>
              <a:rPr lang="en-US" sz="3200" dirty="0"/>
              <a:t>Justice, mercy, humility (Mic. 6:8) </a:t>
            </a:r>
          </a:p>
          <a:p>
            <a:pPr marL="36900" indent="0">
              <a:buNone/>
            </a:pPr>
            <a:r>
              <a:rPr lang="en-US" sz="3200" dirty="0"/>
              <a:t>Make disciples (Mt. 28:19,20)</a:t>
            </a:r>
          </a:p>
        </p:txBody>
      </p:sp>
    </p:spTree>
    <p:extLst>
      <p:ext uri="{BB962C8B-B14F-4D97-AF65-F5344CB8AC3E}">
        <p14:creationId xmlns:p14="http://schemas.microsoft.com/office/powerpoint/2010/main" val="276156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997B-1392-959B-74C0-C2CA537692C1}"/>
              </a:ext>
            </a:extLst>
          </p:cNvPr>
          <p:cNvSpPr>
            <a:spLocks noGrp="1"/>
          </p:cNvSpPr>
          <p:nvPr>
            <p:ph type="title"/>
          </p:nvPr>
        </p:nvSpPr>
        <p:spPr>
          <a:xfrm>
            <a:off x="2895600" y="764373"/>
            <a:ext cx="8610600" cy="982784"/>
          </a:xfrm>
        </p:spPr>
        <p:txBody>
          <a:bodyPr>
            <a:normAutofit fontScale="90000"/>
          </a:bodyPr>
          <a:lstStyle/>
          <a:p>
            <a:r>
              <a:rPr lang="en-US" dirty="0"/>
              <a:t>God desires us to have fellowship with Himself</a:t>
            </a:r>
          </a:p>
        </p:txBody>
      </p:sp>
      <p:sp>
        <p:nvSpPr>
          <p:cNvPr id="3" name="Content Placeholder 2">
            <a:extLst>
              <a:ext uri="{FF2B5EF4-FFF2-40B4-BE49-F238E27FC236}">
                <a16:creationId xmlns:a16="http://schemas.microsoft.com/office/drawing/2014/main" id="{85DDA7DB-D724-B6BF-7D34-7C030B7CC776}"/>
              </a:ext>
            </a:extLst>
          </p:cNvPr>
          <p:cNvSpPr>
            <a:spLocks noGrp="1"/>
          </p:cNvSpPr>
          <p:nvPr>
            <p:ph idx="1"/>
          </p:nvPr>
        </p:nvSpPr>
        <p:spPr>
          <a:xfrm>
            <a:off x="408214" y="2057401"/>
            <a:ext cx="11430000" cy="4448173"/>
          </a:xfrm>
        </p:spPr>
        <p:txBody>
          <a:bodyPr>
            <a:normAutofit/>
          </a:bodyPr>
          <a:lstStyle/>
          <a:p>
            <a:pPr marL="36900" indent="0">
              <a:buNone/>
            </a:pPr>
            <a:r>
              <a:rPr lang="en-US" sz="3200" dirty="0">
                <a:solidFill>
                  <a:schemeClr val="tx1"/>
                </a:solidFill>
              </a:rPr>
              <a:t>1 Jn. 1:2  The life appeared; we have seen it and testify to it, and we proclaim to you the eternal life, which was with the Father and has appeared to us.</a:t>
            </a:r>
          </a:p>
          <a:p>
            <a:pPr marL="36900" indent="0">
              <a:buNone/>
            </a:pPr>
            <a:r>
              <a:rPr lang="en-US" sz="3200" dirty="0">
                <a:solidFill>
                  <a:schemeClr val="tx1"/>
                </a:solidFill>
              </a:rPr>
              <a:t>3  We proclaim to you what we have seen and heard, so that you also may have fellowship with us. And our fellowship is with the Father and with his Son, Jesus Christ.</a:t>
            </a:r>
          </a:p>
          <a:p>
            <a:pPr marL="36900" indent="0">
              <a:buNone/>
            </a:pPr>
            <a:r>
              <a:rPr lang="en-US" sz="3200" dirty="0">
                <a:solidFill>
                  <a:schemeClr val="tx1"/>
                </a:solidFill>
              </a:rPr>
              <a:t>4  We write this to make our joy complete.</a:t>
            </a:r>
          </a:p>
        </p:txBody>
      </p:sp>
    </p:spTree>
    <p:extLst>
      <p:ext uri="{BB962C8B-B14F-4D97-AF65-F5344CB8AC3E}">
        <p14:creationId xmlns:p14="http://schemas.microsoft.com/office/powerpoint/2010/main" val="3333533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183</TotalTime>
  <Words>702</Words>
  <Application>Microsoft Office PowerPoint</Application>
  <PresentationFormat>Widescreen</PresentationFormat>
  <Paragraphs>36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Times New Roman</vt:lpstr>
      <vt:lpstr>Vapor Trail</vt:lpstr>
      <vt:lpstr>The Proper Perspective part 2</vt:lpstr>
      <vt:lpstr>To What should our eyes be opened?</vt:lpstr>
      <vt:lpstr>We are dependent on God for the victory</vt:lpstr>
      <vt:lpstr>PowerPoint Presentation</vt:lpstr>
      <vt:lpstr>Impediments to correctly understanding and obeying God’s Word</vt:lpstr>
      <vt:lpstr>Missing the main thing</vt:lpstr>
      <vt:lpstr>PowerPoint Presentation</vt:lpstr>
      <vt:lpstr>Overcoming barriers to understanding and doing God’s Will</vt:lpstr>
      <vt:lpstr>God desires us to have fellowship with Himself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 Engelman</dc:creator>
  <cp:lastModifiedBy>Jeff Engelman</cp:lastModifiedBy>
  <cp:revision>4</cp:revision>
  <dcterms:created xsi:type="dcterms:W3CDTF">2024-10-13T18:55:30Z</dcterms:created>
  <dcterms:modified xsi:type="dcterms:W3CDTF">2024-10-13T21:59:03Z</dcterms:modified>
</cp:coreProperties>
</file>