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26"/>
  </p:notesMasterIdLst>
  <p:sldIdLst>
    <p:sldId id="257" r:id="rId2"/>
    <p:sldId id="256" r:id="rId3"/>
    <p:sldId id="259" r:id="rId4"/>
    <p:sldId id="258" r:id="rId5"/>
    <p:sldId id="260" r:id="rId6"/>
    <p:sldId id="276" r:id="rId7"/>
    <p:sldId id="261" r:id="rId8"/>
    <p:sldId id="262" r:id="rId9"/>
    <p:sldId id="277" r:id="rId10"/>
    <p:sldId id="265" r:id="rId11"/>
    <p:sldId id="278" r:id="rId12"/>
    <p:sldId id="264" r:id="rId13"/>
    <p:sldId id="263" r:id="rId14"/>
    <p:sldId id="266" r:id="rId15"/>
    <p:sldId id="267" r:id="rId16"/>
    <p:sldId id="268" r:id="rId17"/>
    <p:sldId id="269" r:id="rId18"/>
    <p:sldId id="279" r:id="rId19"/>
    <p:sldId id="271" r:id="rId20"/>
    <p:sldId id="272" r:id="rId21"/>
    <p:sldId id="275" r:id="rId22"/>
    <p:sldId id="273" r:id="rId23"/>
    <p:sldId id="274" r:id="rId24"/>
    <p:sldId id="280"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0" d="100"/>
          <a:sy n="100" d="100"/>
        </p:scale>
        <p:origin x="96"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957DB-9574-4DFD-B3C1-B4431CDA91F7}" type="datetimeFigureOut">
              <a:rPr lang="en-US" smtClean="0"/>
              <a:t>10/13/2024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834001-73C1-4373-8EE6-B3E2F5AD6673}" type="slidenum">
              <a:rPr lang="en-US" smtClean="0"/>
              <a:t>‹#›</a:t>
            </a:fld>
            <a:endParaRPr lang="en-US"/>
          </a:p>
        </p:txBody>
      </p:sp>
    </p:spTree>
    <p:extLst>
      <p:ext uri="{BB962C8B-B14F-4D97-AF65-F5344CB8AC3E}">
        <p14:creationId xmlns:p14="http://schemas.microsoft.com/office/powerpoint/2010/main" val="4218502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834001-73C1-4373-8EE6-B3E2F5AD6673}" type="slidenum">
              <a:rPr lang="en-US" smtClean="0"/>
              <a:t>14</a:t>
            </a:fld>
            <a:endParaRPr lang="en-US"/>
          </a:p>
        </p:txBody>
      </p:sp>
    </p:spTree>
    <p:extLst>
      <p:ext uri="{BB962C8B-B14F-4D97-AF65-F5344CB8AC3E}">
        <p14:creationId xmlns:p14="http://schemas.microsoft.com/office/powerpoint/2010/main" val="4212690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10/12/2024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10/12/2024</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2" r:id="rId10"/>
    <p:sldLayoutId id="2147483853" r:id="rId11"/>
    <p:sldLayoutId id="2147483854" r:id="rId12"/>
    <p:sldLayoutId id="2147483855" r:id="rId13"/>
    <p:sldLayoutId id="2147483858" r:id="rId14"/>
    <p:sldLayoutId id="2147483859" r:id="rId15"/>
    <p:sldLayoutId id="2147483850" r:id="rId16"/>
    <p:sldLayoutId id="2147483851"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merriam-webster.com/dictionary/transitiv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42E41-B101-F6F1-0650-CB5DA00D145E}"/>
              </a:ext>
            </a:extLst>
          </p:cNvPr>
          <p:cNvSpPr>
            <a:spLocks noGrp="1"/>
          </p:cNvSpPr>
          <p:nvPr>
            <p:ph type="title"/>
          </p:nvPr>
        </p:nvSpPr>
        <p:spPr>
          <a:xfrm flipV="1">
            <a:off x="913795" y="506994"/>
            <a:ext cx="10353762" cy="102606"/>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A179C4C-12D7-73A2-3159-743E372A98E9}"/>
              </a:ext>
            </a:extLst>
          </p:cNvPr>
          <p:cNvSpPr>
            <a:spLocks noGrp="1"/>
          </p:cNvSpPr>
          <p:nvPr>
            <p:ph idx="1"/>
          </p:nvPr>
        </p:nvSpPr>
        <p:spPr>
          <a:xfrm>
            <a:off x="751932" y="1910282"/>
            <a:ext cx="10688135" cy="3558012"/>
          </a:xfrm>
        </p:spPr>
        <p:txBody>
          <a:bodyPr>
            <a:normAutofit/>
          </a:bodyPr>
          <a:lstStyle/>
          <a:p>
            <a:pPr marL="36900" indent="0">
              <a:buNone/>
            </a:pPr>
            <a:r>
              <a:rPr lang="en-US" sz="4400" dirty="0">
                <a:solidFill>
                  <a:schemeClr val="tx1"/>
                </a:solidFill>
                <a:effectLst/>
                <a:latin typeface="+mj-lt"/>
                <a:ea typeface="Yu Gothic" panose="020B0400000000000000" pitchFamily="34" charset="-128"/>
              </a:rPr>
              <a:t>Open my eyes, that I may see Wondrous things from Your law. -</a:t>
            </a:r>
            <a:r>
              <a:rPr lang="en-US" sz="3200" dirty="0">
                <a:solidFill>
                  <a:schemeClr val="tx1"/>
                </a:solidFill>
                <a:effectLst/>
                <a:latin typeface="+mj-lt"/>
                <a:ea typeface="Yu Gothic" panose="020B0400000000000000" pitchFamily="34" charset="-128"/>
              </a:rPr>
              <a:t>Ps 119:18</a:t>
            </a:r>
          </a:p>
          <a:p>
            <a:pPr marL="36900" indent="0">
              <a:buNone/>
            </a:pPr>
            <a:r>
              <a:rPr lang="en-US" sz="3200" dirty="0" err="1">
                <a:solidFill>
                  <a:schemeClr val="tx1"/>
                </a:solidFill>
                <a:effectLst/>
                <a:latin typeface="+mj-lt"/>
                <a:ea typeface="Yu Gothic" panose="020B0400000000000000" pitchFamily="34" charset="-128"/>
              </a:rPr>
              <a:t>Law~God’s</a:t>
            </a:r>
            <a:r>
              <a:rPr lang="en-US" sz="3200" dirty="0">
                <a:solidFill>
                  <a:schemeClr val="tx1"/>
                </a:solidFill>
                <a:effectLst/>
                <a:latin typeface="+mj-lt"/>
                <a:ea typeface="Yu Gothic" panose="020B0400000000000000" pitchFamily="34" charset="-128"/>
              </a:rPr>
              <a:t> Word</a:t>
            </a:r>
          </a:p>
        </p:txBody>
      </p:sp>
    </p:spTree>
    <p:extLst>
      <p:ext uri="{BB962C8B-B14F-4D97-AF65-F5344CB8AC3E}">
        <p14:creationId xmlns:p14="http://schemas.microsoft.com/office/powerpoint/2010/main" val="5159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123A2-5678-FAFB-29D7-ECDB6FED3FF3}"/>
              </a:ext>
            </a:extLst>
          </p:cNvPr>
          <p:cNvSpPr>
            <a:spLocks noGrp="1"/>
          </p:cNvSpPr>
          <p:nvPr>
            <p:ph type="ctrTitle"/>
          </p:nvPr>
        </p:nvSpPr>
        <p:spPr>
          <a:xfrm>
            <a:off x="1370693" y="679010"/>
            <a:ext cx="9440034" cy="1865014"/>
          </a:xfrm>
        </p:spPr>
        <p:txBody>
          <a:bodyPr/>
          <a:lstStyle/>
          <a:p>
            <a:r>
              <a:rPr lang="en-US" dirty="0"/>
              <a:t>The Proper Perspective</a:t>
            </a:r>
            <a:br>
              <a:rPr lang="en-US" dirty="0"/>
            </a:br>
            <a:r>
              <a:rPr lang="en-US" sz="3200" dirty="0"/>
              <a:t>~Don’t miss the main thing.~</a:t>
            </a:r>
            <a:endParaRPr lang="en-US" dirty="0"/>
          </a:p>
        </p:txBody>
      </p:sp>
      <p:sp>
        <p:nvSpPr>
          <p:cNvPr id="3" name="Subtitle 2">
            <a:extLst>
              <a:ext uri="{FF2B5EF4-FFF2-40B4-BE49-F238E27FC236}">
                <a16:creationId xmlns:a16="http://schemas.microsoft.com/office/drawing/2014/main" id="{C522E8B3-4D17-D1D7-DCA6-5822681B4AE5}"/>
              </a:ext>
            </a:extLst>
          </p:cNvPr>
          <p:cNvSpPr>
            <a:spLocks noGrp="1"/>
          </p:cNvSpPr>
          <p:nvPr>
            <p:ph type="subTitle" idx="1"/>
          </p:nvPr>
        </p:nvSpPr>
        <p:spPr/>
        <p:txBody>
          <a:bodyPr>
            <a:normAutofit/>
          </a:bodyPr>
          <a:lstStyle/>
          <a:p>
            <a:r>
              <a:rPr lang="en-US" sz="3200" dirty="0"/>
              <a:t>Mk. 8:11-21/Mt. 16:1-12</a:t>
            </a:r>
          </a:p>
        </p:txBody>
      </p:sp>
    </p:spTree>
    <p:extLst>
      <p:ext uri="{BB962C8B-B14F-4D97-AF65-F5344CB8AC3E}">
        <p14:creationId xmlns:p14="http://schemas.microsoft.com/office/powerpoint/2010/main" val="2610948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1767-770C-0369-4FBF-EF394427EB07}"/>
              </a:ext>
            </a:extLst>
          </p:cNvPr>
          <p:cNvSpPr>
            <a:spLocks noGrp="1"/>
          </p:cNvSpPr>
          <p:nvPr>
            <p:ph type="title"/>
          </p:nvPr>
        </p:nvSpPr>
        <p:spPr/>
        <p:txBody>
          <a:bodyPr/>
          <a:lstStyle/>
          <a:p>
            <a:r>
              <a:rPr lang="en-US" dirty="0"/>
              <a:t>Our gameplan:</a:t>
            </a:r>
          </a:p>
        </p:txBody>
      </p:sp>
      <p:sp>
        <p:nvSpPr>
          <p:cNvPr id="3" name="Content Placeholder 2">
            <a:extLst>
              <a:ext uri="{FF2B5EF4-FFF2-40B4-BE49-F238E27FC236}">
                <a16:creationId xmlns:a16="http://schemas.microsoft.com/office/drawing/2014/main" id="{6FF02A6D-B8D0-6050-39F5-1CF30AD63621}"/>
              </a:ext>
            </a:extLst>
          </p:cNvPr>
          <p:cNvSpPr>
            <a:spLocks noGrp="1"/>
          </p:cNvSpPr>
          <p:nvPr>
            <p:ph idx="1"/>
          </p:nvPr>
        </p:nvSpPr>
        <p:spPr/>
        <p:txBody>
          <a:bodyPr/>
          <a:lstStyle/>
          <a:p>
            <a:pPr marL="551250" indent="-514350">
              <a:buAutoNum type="arabicPeriod"/>
            </a:pPr>
            <a:r>
              <a:rPr lang="en-US" sz="3200" dirty="0"/>
              <a:t>Study the two passages that record this event to understand what happened and why.</a:t>
            </a:r>
          </a:p>
          <a:p>
            <a:pPr marL="551250" indent="-514350">
              <a:buAutoNum type="arabicPeriod"/>
            </a:pPr>
            <a:r>
              <a:rPr lang="en-US" sz="3200" dirty="0"/>
              <a:t>Consider some impediments to correctly understanding and obeying God’s Word.</a:t>
            </a:r>
          </a:p>
          <a:p>
            <a:pPr marL="551250" indent="-514350">
              <a:buAutoNum type="arabicPeriod"/>
            </a:pPr>
            <a:r>
              <a:rPr lang="en-US" sz="3200" dirty="0"/>
              <a:t>Look at how we can overcome these barriers and accurately understand and apply God’s Word.</a:t>
            </a:r>
          </a:p>
          <a:p>
            <a:pPr marL="36900" indent="0">
              <a:buNone/>
            </a:pPr>
            <a:endParaRPr lang="en-US" dirty="0"/>
          </a:p>
        </p:txBody>
      </p:sp>
    </p:spTree>
    <p:extLst>
      <p:ext uri="{BB962C8B-B14F-4D97-AF65-F5344CB8AC3E}">
        <p14:creationId xmlns:p14="http://schemas.microsoft.com/office/powerpoint/2010/main" val="151437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9" presetClass="emph" presetSubtype="0" nodeType="withEffect">
                                  <p:stCondLst>
                                    <p:cond delay="0"/>
                                  </p:stCondLst>
                                  <p:childTnLst>
                                    <p:set>
                                      <p:cBhvr>
                                        <p:cTn id="12" dur="indefinite"/>
                                        <p:tgtEl>
                                          <p:spTgt spid="3">
                                            <p:txEl>
                                              <p:pRg st="0" end="0"/>
                                            </p:txEl>
                                          </p:spTgt>
                                        </p:tgtEl>
                                        <p:attrNameLst>
                                          <p:attrName>style.opacity</p:attrName>
                                        </p:attrNameLst>
                                      </p:cBhvr>
                                      <p:to>
                                        <p:strVal val="0.5"/>
                                      </p:to>
                                    </p:set>
                                    <p:animEffect filter="image" prLst="opacity: 0.5">
                                      <p:cBhvr rctx="IE">
                                        <p:cTn id="13" dur="indefinite"/>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9" presetClass="emph" presetSubtype="0" nodeType="withEffect">
                                  <p:stCondLst>
                                    <p:cond delay="0"/>
                                  </p:stCondLst>
                                  <p:childTnLst>
                                    <p:set>
                                      <p:cBhvr>
                                        <p:cTn id="19" dur="indefinite"/>
                                        <p:tgtEl>
                                          <p:spTgt spid="3">
                                            <p:txEl>
                                              <p:pRg st="1" end="1"/>
                                            </p:txEl>
                                          </p:spTgt>
                                        </p:tgtEl>
                                        <p:attrNameLst>
                                          <p:attrName>style.opacity</p:attrName>
                                        </p:attrNameLst>
                                      </p:cBhvr>
                                      <p:to>
                                        <p:strVal val="0.5"/>
                                      </p:to>
                                    </p:set>
                                    <p:animEffect filter="image" prLst="opacity: 0.5">
                                      <p:cBhvr rctx="IE">
                                        <p:cTn id="20" dur="indefinite"/>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ABBA9-0008-3BD5-E9B6-CE2CFCDB0BBF}"/>
              </a:ext>
            </a:extLst>
          </p:cNvPr>
          <p:cNvSpPr>
            <a:spLocks noGrp="1"/>
          </p:cNvSpPr>
          <p:nvPr>
            <p:ph type="title"/>
          </p:nvPr>
        </p:nvSpPr>
        <p:spPr/>
        <p:txBody>
          <a:bodyPr/>
          <a:lstStyle/>
          <a:p>
            <a:r>
              <a:rPr lang="en-US" dirty="0"/>
              <a:t>A synopsis of the passages:</a:t>
            </a:r>
          </a:p>
        </p:txBody>
      </p:sp>
      <p:sp>
        <p:nvSpPr>
          <p:cNvPr id="3" name="Content Placeholder 2">
            <a:extLst>
              <a:ext uri="{FF2B5EF4-FFF2-40B4-BE49-F238E27FC236}">
                <a16:creationId xmlns:a16="http://schemas.microsoft.com/office/drawing/2014/main" id="{C5354259-15B3-07C7-9E4C-F54DA8A2092B}"/>
              </a:ext>
            </a:extLst>
          </p:cNvPr>
          <p:cNvSpPr>
            <a:spLocks noGrp="1"/>
          </p:cNvSpPr>
          <p:nvPr>
            <p:ph idx="1"/>
          </p:nvPr>
        </p:nvSpPr>
        <p:spPr/>
        <p:txBody>
          <a:bodyPr>
            <a:normAutofit/>
          </a:bodyPr>
          <a:lstStyle/>
          <a:p>
            <a:pPr marL="36900" indent="0">
              <a:buNone/>
            </a:pPr>
            <a:r>
              <a:rPr lang="en-US" sz="3200" dirty="0"/>
              <a:t>The Pharisees demonstrate their blindness toward Jesus.</a:t>
            </a:r>
          </a:p>
          <a:p>
            <a:pPr marL="36900" indent="0">
              <a:buNone/>
            </a:pPr>
            <a:r>
              <a:rPr lang="en-US" sz="3200" dirty="0"/>
              <a:t>Jesus rebukes the Pharisees.</a:t>
            </a:r>
          </a:p>
          <a:p>
            <a:pPr marL="36900" indent="0">
              <a:buNone/>
            </a:pPr>
            <a:r>
              <a:rPr lang="en-US" sz="3200" dirty="0"/>
              <a:t>Jesus warns the disciples not be like the Pharisees.</a:t>
            </a:r>
          </a:p>
          <a:p>
            <a:pPr marL="36900" indent="0">
              <a:buNone/>
            </a:pPr>
            <a:r>
              <a:rPr lang="en-US" sz="3200" dirty="0"/>
              <a:t>The disciples demonstrate their blindness.</a:t>
            </a:r>
          </a:p>
          <a:p>
            <a:pPr marL="36900" indent="0">
              <a:buNone/>
            </a:pPr>
            <a:r>
              <a:rPr lang="en-US" sz="3200" dirty="0"/>
              <a:t>Jesus rebukes the disciples.</a:t>
            </a:r>
          </a:p>
          <a:p>
            <a:pPr marL="36900" indent="0">
              <a:buNone/>
            </a:pPr>
            <a:r>
              <a:rPr lang="en-US" sz="3200" dirty="0"/>
              <a:t>The disciples come to the proper perspective.</a:t>
            </a:r>
          </a:p>
          <a:p>
            <a:pPr marL="36900" indent="0">
              <a:buNone/>
            </a:pPr>
            <a:endParaRPr lang="en-US" sz="3200" dirty="0"/>
          </a:p>
        </p:txBody>
      </p:sp>
    </p:spTree>
    <p:extLst>
      <p:ext uri="{BB962C8B-B14F-4D97-AF65-F5344CB8AC3E}">
        <p14:creationId xmlns:p14="http://schemas.microsoft.com/office/powerpoint/2010/main" val="379148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9" presetClass="emph" presetSubtype="0" nodeType="withEffect">
                                  <p:stCondLst>
                                    <p:cond delay="0"/>
                                  </p:stCondLst>
                                  <p:childTnLst>
                                    <p:set>
                                      <p:cBhvr>
                                        <p:cTn id="12" dur="indefinite"/>
                                        <p:tgtEl>
                                          <p:spTgt spid="3">
                                            <p:txEl>
                                              <p:pRg st="0" end="0"/>
                                            </p:txEl>
                                          </p:spTgt>
                                        </p:tgtEl>
                                        <p:attrNameLst>
                                          <p:attrName>style.opacity</p:attrName>
                                        </p:attrNameLst>
                                      </p:cBhvr>
                                      <p:to>
                                        <p:strVal val="0.5"/>
                                      </p:to>
                                    </p:set>
                                    <p:animEffect filter="image" prLst="opacity: 0.5">
                                      <p:cBhvr rctx="IE">
                                        <p:cTn id="13" dur="indefinite"/>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9" presetClass="emph" presetSubtype="0" nodeType="withEffect">
                                  <p:stCondLst>
                                    <p:cond delay="0"/>
                                  </p:stCondLst>
                                  <p:childTnLst>
                                    <p:set>
                                      <p:cBhvr>
                                        <p:cTn id="19" dur="indefinite"/>
                                        <p:tgtEl>
                                          <p:spTgt spid="3">
                                            <p:txEl>
                                              <p:pRg st="1" end="1"/>
                                            </p:txEl>
                                          </p:spTgt>
                                        </p:tgtEl>
                                        <p:attrNameLst>
                                          <p:attrName>style.opacity</p:attrName>
                                        </p:attrNameLst>
                                      </p:cBhvr>
                                      <p:to>
                                        <p:strVal val="0.5"/>
                                      </p:to>
                                    </p:set>
                                    <p:animEffect filter="image" prLst="opacity: 0.5">
                                      <p:cBhvr rctx="IE">
                                        <p:cTn id="20" dur="indefinite"/>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9" presetClass="emph" presetSubtype="0" nodeType="withEffect">
                                  <p:stCondLst>
                                    <p:cond delay="0"/>
                                  </p:stCondLst>
                                  <p:childTnLst>
                                    <p:set>
                                      <p:cBhvr>
                                        <p:cTn id="26" dur="indefinite"/>
                                        <p:tgtEl>
                                          <p:spTgt spid="3">
                                            <p:txEl>
                                              <p:pRg st="2" end="2"/>
                                            </p:txEl>
                                          </p:spTgt>
                                        </p:tgtEl>
                                        <p:attrNameLst>
                                          <p:attrName>style.opacity</p:attrName>
                                        </p:attrNameLst>
                                      </p:cBhvr>
                                      <p:to>
                                        <p:strVal val="0.5"/>
                                      </p:to>
                                    </p:set>
                                    <p:animEffect filter="image" prLst="opacity: 0.5">
                                      <p:cBhvr rctx="IE">
                                        <p:cTn id="27" dur="indefinite"/>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childTnLst>
                                </p:cTn>
                              </p:par>
                              <p:par>
                                <p:cTn id="32" presetID="9" presetClass="emph" presetSubtype="0" nodeType="withEffect">
                                  <p:stCondLst>
                                    <p:cond delay="0"/>
                                  </p:stCondLst>
                                  <p:childTnLst>
                                    <p:set>
                                      <p:cBhvr>
                                        <p:cTn id="33" dur="indefinite"/>
                                        <p:tgtEl>
                                          <p:spTgt spid="3">
                                            <p:txEl>
                                              <p:pRg st="3" end="3"/>
                                            </p:txEl>
                                          </p:spTgt>
                                        </p:tgtEl>
                                        <p:attrNameLst>
                                          <p:attrName>style.opacity</p:attrName>
                                        </p:attrNameLst>
                                      </p:cBhvr>
                                      <p:to>
                                        <p:strVal val="0.5"/>
                                      </p:to>
                                    </p:set>
                                    <p:animEffect filter="image" prLst="opacity: 0.5">
                                      <p:cBhvr rctx="IE">
                                        <p:cTn id="34" dur="indefinite"/>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par>
                                <p:cTn id="39" presetID="9" presetClass="emph" presetSubtype="0" nodeType="withEffect">
                                  <p:stCondLst>
                                    <p:cond delay="0"/>
                                  </p:stCondLst>
                                  <p:childTnLst>
                                    <p:set>
                                      <p:cBhvr>
                                        <p:cTn id="40" dur="indefinite"/>
                                        <p:tgtEl>
                                          <p:spTgt spid="3">
                                            <p:txEl>
                                              <p:pRg st="4" end="4"/>
                                            </p:txEl>
                                          </p:spTgt>
                                        </p:tgtEl>
                                        <p:attrNameLst>
                                          <p:attrName>style.opacity</p:attrName>
                                        </p:attrNameLst>
                                      </p:cBhvr>
                                      <p:to>
                                        <p:strVal val="0.5"/>
                                      </p:to>
                                    </p:set>
                                    <p:animEffect filter="image" prLst="opacity: 0.5">
                                      <p:cBhvr rctx="IE">
                                        <p:cTn id="41" dur="indefinite"/>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807AA-D895-F753-6A24-2AE39177DD4C}"/>
              </a:ext>
            </a:extLst>
          </p:cNvPr>
          <p:cNvSpPr>
            <a:spLocks noGrp="1"/>
          </p:cNvSpPr>
          <p:nvPr>
            <p:ph type="title"/>
          </p:nvPr>
        </p:nvSpPr>
        <p:spPr>
          <a:xfrm>
            <a:off x="244444" y="609600"/>
            <a:ext cx="11023113" cy="970450"/>
          </a:xfrm>
        </p:spPr>
        <p:txBody>
          <a:bodyPr>
            <a:normAutofit fontScale="90000"/>
          </a:bodyPr>
          <a:lstStyle/>
          <a:p>
            <a:r>
              <a:rPr lang="en-US" sz="4000" dirty="0"/>
              <a:t>The Pharisees demonstrate their blindness toward Jesus.</a:t>
            </a:r>
            <a:br>
              <a:rPr lang="en-US" sz="4000" dirty="0"/>
            </a:br>
            <a:endParaRPr lang="en-US" dirty="0"/>
          </a:p>
        </p:txBody>
      </p:sp>
      <p:sp>
        <p:nvSpPr>
          <p:cNvPr id="3" name="Content Placeholder 2">
            <a:extLst>
              <a:ext uri="{FF2B5EF4-FFF2-40B4-BE49-F238E27FC236}">
                <a16:creationId xmlns:a16="http://schemas.microsoft.com/office/drawing/2014/main" id="{E39D76DB-AC00-DDEE-A84D-C5805EBCA87E}"/>
              </a:ext>
            </a:extLst>
          </p:cNvPr>
          <p:cNvSpPr>
            <a:spLocks noGrp="1"/>
          </p:cNvSpPr>
          <p:nvPr>
            <p:ph idx="1"/>
          </p:nvPr>
        </p:nvSpPr>
        <p:spPr>
          <a:xfrm>
            <a:off x="244444" y="1367073"/>
            <a:ext cx="11023113" cy="5251010"/>
          </a:xfrm>
        </p:spPr>
        <p:txBody>
          <a:bodyPr/>
          <a:lstStyle/>
          <a:p>
            <a:pPr marL="36900" indent="0">
              <a:buNone/>
            </a:pPr>
            <a:r>
              <a:rPr lang="en-US" sz="3200" dirty="0">
                <a:solidFill>
                  <a:schemeClr val="tx1"/>
                </a:solidFill>
              </a:rPr>
              <a:t>Mt. 16: 1 ¶  Then the Pharisees and Sadducees came, and testing Him asked that He would show them a sign from heaven.</a:t>
            </a:r>
          </a:p>
          <a:p>
            <a:pPr marL="36900" indent="0">
              <a:buNone/>
            </a:pPr>
            <a:endParaRPr lang="en-US" sz="3200" dirty="0">
              <a:solidFill>
                <a:schemeClr val="tx1"/>
              </a:solidFill>
            </a:endParaRPr>
          </a:p>
          <a:p>
            <a:pPr marL="36900" indent="0">
              <a:buNone/>
            </a:pPr>
            <a:r>
              <a:rPr lang="en-US" sz="3200" dirty="0">
                <a:solidFill>
                  <a:schemeClr val="tx1"/>
                </a:solidFill>
              </a:rPr>
              <a:t>Mk. 8:11  Then the Pharisees came out and began to </a:t>
            </a:r>
            <a:r>
              <a:rPr lang="en-US" sz="3200" dirty="0">
                <a:solidFill>
                  <a:schemeClr val="accent1">
                    <a:lumMod val="60000"/>
                    <a:lumOff val="40000"/>
                  </a:schemeClr>
                </a:solidFill>
              </a:rPr>
              <a:t>dispute</a:t>
            </a:r>
            <a:r>
              <a:rPr lang="en-US" sz="3200" dirty="0">
                <a:solidFill>
                  <a:schemeClr val="tx1"/>
                </a:solidFill>
              </a:rPr>
              <a:t> with Him, seeking from Him a sign from heaven, testing Him.</a:t>
            </a:r>
          </a:p>
          <a:p>
            <a:pPr marL="36900" indent="0">
              <a:buNone/>
            </a:pPr>
            <a:endParaRPr lang="en-US" sz="3200" dirty="0">
              <a:solidFill>
                <a:schemeClr val="tx1"/>
              </a:solidFill>
            </a:endParaRPr>
          </a:p>
          <a:p>
            <a:pPr marL="36900" indent="0">
              <a:buNone/>
            </a:pPr>
            <a:r>
              <a:rPr lang="en-US" sz="3200" dirty="0">
                <a:solidFill>
                  <a:schemeClr val="tx1"/>
                </a:solidFill>
              </a:rPr>
              <a:t>A later test: “come down from the cross and we will believe” Mt. 27:42</a:t>
            </a:r>
          </a:p>
        </p:txBody>
      </p:sp>
    </p:spTree>
    <p:extLst>
      <p:ext uri="{BB962C8B-B14F-4D97-AF65-F5344CB8AC3E}">
        <p14:creationId xmlns:p14="http://schemas.microsoft.com/office/powerpoint/2010/main" val="238954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F3B5F-B860-3F0C-CAD5-A731E702EFF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94EEB7E-5F38-28B0-CB7C-87DDD1A239DA}"/>
              </a:ext>
            </a:extLst>
          </p:cNvPr>
          <p:cNvSpPr>
            <a:spLocks noGrp="1"/>
          </p:cNvSpPr>
          <p:nvPr>
            <p:ph idx="1"/>
          </p:nvPr>
        </p:nvSpPr>
        <p:spPr/>
        <p:txBody>
          <a:bodyPr>
            <a:normAutofit/>
          </a:bodyPr>
          <a:lstStyle/>
          <a:p>
            <a:pPr marL="36900" indent="0">
              <a:buNone/>
            </a:pPr>
            <a:r>
              <a:rPr lang="en-US" sz="3200" dirty="0">
                <a:solidFill>
                  <a:schemeClr val="tx1"/>
                </a:solidFill>
              </a:rPr>
              <a:t>Acts 13:40  "Beware therefore, lest what has been spoken in the prophets come upon you: 41 "Behold, you despisers, Marvel and perish! For I work a work in your days, A work which you will by no means believe, Though one were to declare it to you.’“</a:t>
            </a:r>
          </a:p>
          <a:p>
            <a:pPr marL="36900" indent="0">
              <a:buNone/>
            </a:pPr>
            <a:r>
              <a:rPr lang="en-US" sz="3200" dirty="0">
                <a:solidFill>
                  <a:schemeClr val="tx1"/>
                </a:solidFill>
              </a:rPr>
              <a:t>-Paul in a message to the Jewish people in the synagogue in Antioch of Pisidia</a:t>
            </a:r>
          </a:p>
        </p:txBody>
      </p:sp>
    </p:spTree>
    <p:extLst>
      <p:ext uri="{BB962C8B-B14F-4D97-AF65-F5344CB8AC3E}">
        <p14:creationId xmlns:p14="http://schemas.microsoft.com/office/powerpoint/2010/main" val="1180216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03C7D-2156-9C20-7BE3-74DD32A3A969}"/>
              </a:ext>
            </a:extLst>
          </p:cNvPr>
          <p:cNvSpPr>
            <a:spLocks noGrp="1"/>
          </p:cNvSpPr>
          <p:nvPr>
            <p:ph type="title"/>
          </p:nvPr>
        </p:nvSpPr>
        <p:spPr>
          <a:xfrm>
            <a:off x="913795" y="72427"/>
            <a:ext cx="10353762" cy="704661"/>
          </a:xfrm>
        </p:spPr>
        <p:txBody>
          <a:bodyPr>
            <a:normAutofit/>
          </a:bodyPr>
          <a:lstStyle/>
          <a:p>
            <a:r>
              <a:rPr lang="en-US" sz="4000" dirty="0"/>
              <a:t>Jesus rebukes the Pharisees.</a:t>
            </a:r>
            <a:endParaRPr lang="en-US" dirty="0"/>
          </a:p>
        </p:txBody>
      </p:sp>
      <p:sp>
        <p:nvSpPr>
          <p:cNvPr id="3" name="Content Placeholder 2">
            <a:extLst>
              <a:ext uri="{FF2B5EF4-FFF2-40B4-BE49-F238E27FC236}">
                <a16:creationId xmlns:a16="http://schemas.microsoft.com/office/drawing/2014/main" id="{78E1F6ED-7DE6-9C07-A9D3-AFA564980079}"/>
              </a:ext>
            </a:extLst>
          </p:cNvPr>
          <p:cNvSpPr>
            <a:spLocks noGrp="1"/>
          </p:cNvSpPr>
          <p:nvPr>
            <p:ph idx="1"/>
          </p:nvPr>
        </p:nvSpPr>
        <p:spPr>
          <a:xfrm>
            <a:off x="334978" y="950615"/>
            <a:ext cx="11452634" cy="5540720"/>
          </a:xfrm>
        </p:spPr>
        <p:txBody>
          <a:bodyPr>
            <a:normAutofit/>
          </a:bodyPr>
          <a:lstStyle/>
          <a:p>
            <a:pPr marL="36900" indent="0">
              <a:buNone/>
            </a:pPr>
            <a:r>
              <a:rPr lang="en-US" sz="3200" dirty="0"/>
              <a:t>Mt. 16:2  He answered and said to them, "When it is evening you say, ‘It will be fair weather, for the sky is red’;</a:t>
            </a:r>
          </a:p>
          <a:p>
            <a:pPr marL="36900" indent="0">
              <a:buNone/>
            </a:pPr>
            <a:r>
              <a:rPr lang="en-US" sz="3200" dirty="0"/>
              <a:t>3  "and in the morning, ‘It will be foul weather today, for the sky is red and threatening.’ </a:t>
            </a:r>
            <a:r>
              <a:rPr lang="en-US" sz="3200" dirty="0">
                <a:solidFill>
                  <a:srgbClr val="FFC000"/>
                </a:solidFill>
              </a:rPr>
              <a:t>Hypocrites! </a:t>
            </a:r>
            <a:r>
              <a:rPr lang="en-US" sz="3200" dirty="0">
                <a:solidFill>
                  <a:srgbClr val="00B0F0"/>
                </a:solidFill>
              </a:rPr>
              <a:t>You know how to discern the face of the sky, but you cannot discern the signs of the times.</a:t>
            </a:r>
          </a:p>
          <a:p>
            <a:pPr marL="36900" indent="0">
              <a:buNone/>
            </a:pPr>
            <a:r>
              <a:rPr lang="en-US" sz="3200" dirty="0"/>
              <a:t>4  "A wicked and </a:t>
            </a:r>
            <a:r>
              <a:rPr lang="en-US" sz="3200" dirty="0">
                <a:solidFill>
                  <a:schemeClr val="tx1"/>
                </a:solidFill>
              </a:rPr>
              <a:t>adulterous</a:t>
            </a:r>
            <a:r>
              <a:rPr lang="en-US" sz="3200" dirty="0"/>
              <a:t> generation seeks after a sign, and no sign shall be given to it except the sign of the prophet Jonah." And He left them and departed.</a:t>
            </a:r>
          </a:p>
        </p:txBody>
      </p:sp>
    </p:spTree>
    <p:extLst>
      <p:ext uri="{BB962C8B-B14F-4D97-AF65-F5344CB8AC3E}">
        <p14:creationId xmlns:p14="http://schemas.microsoft.com/office/powerpoint/2010/main" val="404317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BED8B-93DE-B2B5-399F-7CCA2FA25B03}"/>
              </a:ext>
            </a:extLst>
          </p:cNvPr>
          <p:cNvSpPr>
            <a:spLocks noGrp="1"/>
          </p:cNvSpPr>
          <p:nvPr>
            <p:ph type="title"/>
          </p:nvPr>
        </p:nvSpPr>
        <p:spPr>
          <a:xfrm>
            <a:off x="919119" y="96350"/>
            <a:ext cx="10353762" cy="970450"/>
          </a:xfrm>
        </p:spPr>
        <p:txBody>
          <a:bodyPr/>
          <a:lstStyle/>
          <a:p>
            <a:r>
              <a:rPr lang="en-US" dirty="0"/>
              <a:t>What does “</a:t>
            </a:r>
            <a:r>
              <a:rPr lang="en-US" sz="4000" dirty="0">
                <a:solidFill>
                  <a:schemeClr val="tx1"/>
                </a:solidFill>
              </a:rPr>
              <a:t>adulterous” mean?</a:t>
            </a:r>
            <a:endParaRPr lang="en-US" dirty="0"/>
          </a:p>
        </p:txBody>
      </p:sp>
      <p:sp>
        <p:nvSpPr>
          <p:cNvPr id="3" name="Content Placeholder 2">
            <a:extLst>
              <a:ext uri="{FF2B5EF4-FFF2-40B4-BE49-F238E27FC236}">
                <a16:creationId xmlns:a16="http://schemas.microsoft.com/office/drawing/2014/main" id="{76280983-D1D6-A5DD-B33B-6CDB43470294}"/>
              </a:ext>
            </a:extLst>
          </p:cNvPr>
          <p:cNvSpPr>
            <a:spLocks noGrp="1"/>
          </p:cNvSpPr>
          <p:nvPr>
            <p:ph idx="1"/>
          </p:nvPr>
        </p:nvSpPr>
        <p:spPr>
          <a:xfrm>
            <a:off x="371192" y="1732449"/>
            <a:ext cx="10896365" cy="4786046"/>
          </a:xfrm>
        </p:spPr>
        <p:txBody>
          <a:bodyPr>
            <a:noAutofit/>
          </a:bodyPr>
          <a:lstStyle/>
          <a:p>
            <a:pPr marL="36900" indent="0" algn="l" fontAlgn="base">
              <a:buNone/>
            </a:pPr>
            <a:r>
              <a:rPr lang="en-US" sz="3200" b="1" i="0" dirty="0">
                <a:solidFill>
                  <a:schemeClr val="tx1"/>
                </a:solidFill>
                <a:effectLst/>
                <a:latin typeface="Playfair Display" panose="020F0502020204030204" pitchFamily="2" charset="0"/>
              </a:rPr>
              <a:t>Adulterate  (</a:t>
            </a:r>
            <a:r>
              <a:rPr lang="en-US" sz="3200" dirty="0"/>
              <a:t>Merriam-Webster)</a:t>
            </a:r>
            <a:endParaRPr lang="en-US" sz="3200" b="1" i="0" dirty="0">
              <a:solidFill>
                <a:schemeClr val="tx1"/>
              </a:solidFill>
              <a:effectLst/>
              <a:latin typeface="Playfair Display" panose="020F0502020204030204" pitchFamily="2" charset="0"/>
            </a:endParaRPr>
          </a:p>
          <a:p>
            <a:pPr marL="36900" indent="0" algn="l" fontAlgn="base">
              <a:buNone/>
            </a:pPr>
            <a:r>
              <a:rPr lang="en-US" sz="3200" b="0" i="1" u="none" strike="noStrike" dirty="0">
                <a:solidFill>
                  <a:schemeClr val="tx1"/>
                </a:solidFill>
                <a:effectLst/>
                <a:latin typeface="Open Sans" panose="020B0606030504020204" pitchFamily="34" charset="0"/>
                <a:hlinkClick r:id="rId2">
                  <a:extLst>
                    <a:ext uri="{A12FA001-AC4F-418D-AE19-62706E023703}">
                      <ahyp:hlinkClr xmlns:ahyp="http://schemas.microsoft.com/office/drawing/2018/hyperlinkcolor" val="tx"/>
                    </a:ext>
                  </a:extLst>
                </a:hlinkClick>
              </a:rPr>
              <a:t>transitive verb</a:t>
            </a:r>
            <a:endParaRPr lang="en-US" sz="3200" u="none" strike="noStrike" dirty="0">
              <a:solidFill>
                <a:schemeClr val="tx1"/>
              </a:solidFill>
              <a:effectLst/>
              <a:latin typeface="Open Sans" panose="020B0606030504020204" pitchFamily="34" charset="0"/>
            </a:endParaRPr>
          </a:p>
          <a:p>
            <a:pPr marL="36900" indent="0" algn="l" fontAlgn="base">
              <a:buNone/>
            </a:pPr>
            <a:r>
              <a:rPr lang="en-US" sz="3200" b="1" i="0" dirty="0">
                <a:solidFill>
                  <a:schemeClr val="tx1"/>
                </a:solidFill>
                <a:effectLst/>
                <a:latin typeface="inherit"/>
              </a:rPr>
              <a:t>: </a:t>
            </a:r>
            <a:r>
              <a:rPr lang="en-US" sz="3200" b="0" i="0" dirty="0">
                <a:solidFill>
                  <a:schemeClr val="tx1"/>
                </a:solidFill>
                <a:effectLst/>
                <a:latin typeface="Open Sans" panose="020B0606030504020204" pitchFamily="34" charset="0"/>
              </a:rPr>
              <a:t>to corrupt, debase, or make impure by the addition of a foreign or inferior substance or element</a:t>
            </a:r>
          </a:p>
          <a:p>
            <a:pPr marL="36900" indent="0" algn="l" fontAlgn="base">
              <a:buNone/>
            </a:pPr>
            <a:endParaRPr lang="en-US" sz="3200" dirty="0">
              <a:solidFill>
                <a:schemeClr val="tx1"/>
              </a:solidFill>
              <a:effectLst/>
              <a:latin typeface="Open Sans" panose="020B0606030504020204" pitchFamily="34" charset="0"/>
            </a:endParaRPr>
          </a:p>
          <a:p>
            <a:pPr marL="36900" indent="0" algn="l" fontAlgn="base">
              <a:buNone/>
            </a:pPr>
            <a:r>
              <a:rPr lang="en-US" sz="3200" b="0" i="0" dirty="0">
                <a:solidFill>
                  <a:schemeClr val="tx1"/>
                </a:solidFill>
                <a:effectLst/>
                <a:latin typeface="Open Sans" panose="020B0606030504020204" pitchFamily="34" charset="0"/>
              </a:rPr>
              <a:t>The Pharisees were characterized by adding things to God’s Word and thereby missing God’s desire that they worship Him in spirit and in truth. (</a:t>
            </a:r>
            <a:r>
              <a:rPr lang="en-US" sz="3200" dirty="0">
                <a:solidFill>
                  <a:schemeClr val="tx1"/>
                </a:solidFill>
                <a:effectLst/>
                <a:latin typeface="Open Sans" panose="020B0606030504020204" pitchFamily="34" charset="0"/>
              </a:rPr>
              <a:t>J</a:t>
            </a:r>
            <a:r>
              <a:rPr lang="en-US" sz="3200" b="0" i="0" dirty="0">
                <a:solidFill>
                  <a:schemeClr val="tx1"/>
                </a:solidFill>
                <a:effectLst/>
                <a:latin typeface="Open Sans" panose="020B0606030504020204" pitchFamily="34" charset="0"/>
              </a:rPr>
              <a:t>n. 4:23,24)</a:t>
            </a:r>
          </a:p>
        </p:txBody>
      </p:sp>
    </p:spTree>
    <p:extLst>
      <p:ext uri="{BB962C8B-B14F-4D97-AF65-F5344CB8AC3E}">
        <p14:creationId xmlns:p14="http://schemas.microsoft.com/office/powerpoint/2010/main" val="305054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8DD-7056-4920-D306-92A6DDA040BB}"/>
              </a:ext>
            </a:extLst>
          </p:cNvPr>
          <p:cNvSpPr>
            <a:spLocks noGrp="1"/>
          </p:cNvSpPr>
          <p:nvPr>
            <p:ph type="title"/>
          </p:nvPr>
        </p:nvSpPr>
        <p:spPr/>
        <p:txBody>
          <a:bodyPr/>
          <a:lstStyle/>
          <a:p>
            <a:r>
              <a:rPr lang="en-US" dirty="0"/>
              <a:t>The sign of Jonah the prophet</a:t>
            </a:r>
          </a:p>
        </p:txBody>
      </p:sp>
      <p:sp>
        <p:nvSpPr>
          <p:cNvPr id="3" name="Content Placeholder 2">
            <a:extLst>
              <a:ext uri="{FF2B5EF4-FFF2-40B4-BE49-F238E27FC236}">
                <a16:creationId xmlns:a16="http://schemas.microsoft.com/office/drawing/2014/main" id="{D9EAA8C4-5F4B-DA18-3509-59D9F2367BDC}"/>
              </a:ext>
            </a:extLst>
          </p:cNvPr>
          <p:cNvSpPr>
            <a:spLocks noGrp="1"/>
          </p:cNvSpPr>
          <p:nvPr>
            <p:ph idx="1"/>
          </p:nvPr>
        </p:nvSpPr>
        <p:spPr/>
        <p:txBody>
          <a:bodyPr>
            <a:normAutofit/>
          </a:bodyPr>
          <a:lstStyle/>
          <a:p>
            <a:pPr marL="36900" indent="0">
              <a:buNone/>
            </a:pPr>
            <a:r>
              <a:rPr lang="en-US" sz="3200" dirty="0">
                <a:solidFill>
                  <a:schemeClr val="tx1"/>
                </a:solidFill>
                <a:effectLst/>
              </a:rPr>
              <a:t>Mt. 12:40  "For as Jonah was three days and three nights in the belly of the great fish, so will the Son of Man be three days and three nights in the heart of the earth.</a:t>
            </a:r>
          </a:p>
          <a:p>
            <a:pPr marL="36900" indent="0">
              <a:buNone/>
            </a:pPr>
            <a:endParaRPr lang="en-US" sz="3200" dirty="0">
              <a:solidFill>
                <a:schemeClr val="tx1"/>
              </a:solidFill>
              <a:effectLst/>
            </a:endParaRPr>
          </a:p>
          <a:p>
            <a:pPr marL="36900" indent="0">
              <a:buNone/>
            </a:pPr>
            <a:r>
              <a:rPr lang="en-US" sz="3200" dirty="0">
                <a:solidFill>
                  <a:schemeClr val="tx1"/>
                </a:solidFill>
                <a:effectLst/>
              </a:rPr>
              <a:t>It is possible that some of these Pharisees had already interacted with Jesus on these matters in the Mt. 12 passage.</a:t>
            </a:r>
          </a:p>
        </p:txBody>
      </p:sp>
    </p:spTree>
    <p:extLst>
      <p:ext uri="{BB962C8B-B14F-4D97-AF65-F5344CB8AC3E}">
        <p14:creationId xmlns:p14="http://schemas.microsoft.com/office/powerpoint/2010/main" val="105216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9BC1D-74AC-A457-1F1A-C03007274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36AA5-17FA-2FA2-72BE-3BB5765405F8}"/>
              </a:ext>
            </a:extLst>
          </p:cNvPr>
          <p:cNvSpPr>
            <a:spLocks noGrp="1"/>
          </p:cNvSpPr>
          <p:nvPr>
            <p:ph type="title"/>
          </p:nvPr>
        </p:nvSpPr>
        <p:spPr>
          <a:xfrm>
            <a:off x="913795" y="72427"/>
            <a:ext cx="10353762" cy="704661"/>
          </a:xfrm>
        </p:spPr>
        <p:txBody>
          <a:bodyPr>
            <a:normAutofit/>
          </a:bodyPr>
          <a:lstStyle/>
          <a:p>
            <a:r>
              <a:rPr lang="en-US" sz="4000" dirty="0"/>
              <a:t>Jesus rebukes the Pharisees.</a:t>
            </a:r>
            <a:endParaRPr lang="en-US" dirty="0"/>
          </a:p>
        </p:txBody>
      </p:sp>
      <p:sp>
        <p:nvSpPr>
          <p:cNvPr id="3" name="Content Placeholder 2">
            <a:extLst>
              <a:ext uri="{FF2B5EF4-FFF2-40B4-BE49-F238E27FC236}">
                <a16:creationId xmlns:a16="http://schemas.microsoft.com/office/drawing/2014/main" id="{E81366B1-19AE-8DDF-B6E3-328A6B4B0AF6}"/>
              </a:ext>
            </a:extLst>
          </p:cNvPr>
          <p:cNvSpPr>
            <a:spLocks noGrp="1"/>
          </p:cNvSpPr>
          <p:nvPr>
            <p:ph idx="1"/>
          </p:nvPr>
        </p:nvSpPr>
        <p:spPr>
          <a:xfrm>
            <a:off x="334978" y="950615"/>
            <a:ext cx="11452634" cy="5540720"/>
          </a:xfrm>
        </p:spPr>
        <p:txBody>
          <a:bodyPr>
            <a:normAutofit/>
          </a:bodyPr>
          <a:lstStyle/>
          <a:p>
            <a:pPr marL="36900" indent="0">
              <a:buNone/>
            </a:pPr>
            <a:r>
              <a:rPr lang="en-US" sz="3200" dirty="0"/>
              <a:t>Mk. 8:  12  But He </a:t>
            </a:r>
            <a:r>
              <a:rPr lang="en-US" sz="3200" dirty="0">
                <a:solidFill>
                  <a:schemeClr val="accent2">
                    <a:lumMod val="60000"/>
                    <a:lumOff val="40000"/>
                  </a:schemeClr>
                </a:solidFill>
              </a:rPr>
              <a:t>sighed deeply in His spirit</a:t>
            </a:r>
            <a:r>
              <a:rPr lang="en-US" sz="3200" dirty="0"/>
              <a:t>, and said, "Why does this generation seek a sign? Assuredly, I say to you, no sign shall be given to this generation."</a:t>
            </a:r>
          </a:p>
          <a:p>
            <a:pPr marL="36900" indent="0">
              <a:buNone/>
            </a:pPr>
            <a:r>
              <a:rPr lang="en-US" sz="3200" dirty="0"/>
              <a:t>13  And He left them, and getting into the boat again, departed to the other side.</a:t>
            </a:r>
          </a:p>
        </p:txBody>
      </p:sp>
    </p:spTree>
    <p:extLst>
      <p:ext uri="{BB962C8B-B14F-4D97-AF65-F5344CB8AC3E}">
        <p14:creationId xmlns:p14="http://schemas.microsoft.com/office/powerpoint/2010/main" val="390545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2818F-AE85-A924-E8D5-2B5928455ABA}"/>
              </a:ext>
            </a:extLst>
          </p:cNvPr>
          <p:cNvSpPr>
            <a:spLocks noGrp="1"/>
          </p:cNvSpPr>
          <p:nvPr>
            <p:ph type="title"/>
          </p:nvPr>
        </p:nvSpPr>
        <p:spPr>
          <a:xfrm>
            <a:off x="913795" y="96350"/>
            <a:ext cx="10353762" cy="970450"/>
          </a:xfrm>
        </p:spPr>
        <p:txBody>
          <a:bodyPr>
            <a:normAutofit fontScale="90000"/>
          </a:bodyPr>
          <a:lstStyle/>
          <a:p>
            <a:r>
              <a:rPr lang="en-US" dirty="0"/>
              <a:t>Did Jesus give signs to authenticate His identity during His earthly ministry?</a:t>
            </a:r>
          </a:p>
        </p:txBody>
      </p:sp>
      <p:sp>
        <p:nvSpPr>
          <p:cNvPr id="3" name="Content Placeholder 2">
            <a:extLst>
              <a:ext uri="{FF2B5EF4-FFF2-40B4-BE49-F238E27FC236}">
                <a16:creationId xmlns:a16="http://schemas.microsoft.com/office/drawing/2014/main" id="{949552A8-4171-AE29-600D-A6C7E084D200}"/>
              </a:ext>
            </a:extLst>
          </p:cNvPr>
          <p:cNvSpPr>
            <a:spLocks noGrp="1"/>
          </p:cNvSpPr>
          <p:nvPr>
            <p:ph idx="1"/>
          </p:nvPr>
        </p:nvSpPr>
        <p:spPr>
          <a:xfrm>
            <a:off x="913795" y="1732449"/>
            <a:ext cx="10353762" cy="4930901"/>
          </a:xfrm>
        </p:spPr>
        <p:txBody>
          <a:bodyPr>
            <a:normAutofit/>
          </a:bodyPr>
          <a:lstStyle/>
          <a:p>
            <a:pPr marL="36900" indent="0">
              <a:buNone/>
            </a:pPr>
            <a:r>
              <a:rPr lang="en-US" sz="3200" dirty="0"/>
              <a:t>Yes!! </a:t>
            </a:r>
          </a:p>
          <a:p>
            <a:pPr marL="36900" indent="0">
              <a:buNone/>
            </a:pPr>
            <a:r>
              <a:rPr lang="en-US" sz="3200" dirty="0">
                <a:solidFill>
                  <a:schemeClr val="tx1"/>
                </a:solidFill>
                <a:effectLst/>
              </a:rPr>
              <a:t>Jn. 20:30  And truly Jesus did many other signs in the presence of His disciples, which are not written in this book;</a:t>
            </a:r>
          </a:p>
          <a:p>
            <a:pPr marL="36900" indent="0">
              <a:buNone/>
            </a:pPr>
            <a:r>
              <a:rPr lang="en-US" sz="3200" dirty="0">
                <a:solidFill>
                  <a:schemeClr val="tx1"/>
                </a:solidFill>
                <a:effectLst/>
              </a:rPr>
              <a:t>31 but these are written that you may believe that Jesus is the Christ, the Son of God, and that believing you may have life in His name.</a:t>
            </a:r>
          </a:p>
          <a:p>
            <a:pPr marL="36900" indent="0">
              <a:buNone/>
            </a:pPr>
            <a:r>
              <a:rPr lang="en-US" sz="3200" dirty="0"/>
              <a:t>But the Pharisees seemed oblivious.</a:t>
            </a:r>
          </a:p>
          <a:p>
            <a:pPr marL="36900" indent="0">
              <a:buNone/>
            </a:pPr>
            <a:endParaRPr lang="en-US" sz="3200" dirty="0">
              <a:solidFill>
                <a:schemeClr val="tx1"/>
              </a:solidFill>
              <a:effectLst/>
            </a:endParaRPr>
          </a:p>
        </p:txBody>
      </p:sp>
    </p:spTree>
    <p:extLst>
      <p:ext uri="{BB962C8B-B14F-4D97-AF65-F5344CB8AC3E}">
        <p14:creationId xmlns:p14="http://schemas.microsoft.com/office/powerpoint/2010/main" val="17992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E1E92-D452-3F67-798C-92427DA01A4C}"/>
              </a:ext>
            </a:extLst>
          </p:cNvPr>
          <p:cNvSpPr>
            <a:spLocks noGrp="1"/>
          </p:cNvSpPr>
          <p:nvPr>
            <p:ph type="title"/>
          </p:nvPr>
        </p:nvSpPr>
        <p:spPr>
          <a:xfrm>
            <a:off x="919119" y="0"/>
            <a:ext cx="10353762" cy="970450"/>
          </a:xfrm>
        </p:spPr>
        <p:txBody>
          <a:bodyPr/>
          <a:lstStyle/>
          <a:p>
            <a:r>
              <a:rPr lang="en-US" dirty="0"/>
              <a:t>A parenthetical explanation:</a:t>
            </a:r>
          </a:p>
        </p:txBody>
      </p:sp>
      <p:sp>
        <p:nvSpPr>
          <p:cNvPr id="3" name="Content Placeholder 2">
            <a:extLst>
              <a:ext uri="{FF2B5EF4-FFF2-40B4-BE49-F238E27FC236}">
                <a16:creationId xmlns:a16="http://schemas.microsoft.com/office/drawing/2014/main" id="{DE38762C-46A4-35EC-2F64-C1D917FBBD04}"/>
              </a:ext>
            </a:extLst>
          </p:cNvPr>
          <p:cNvSpPr>
            <a:spLocks noGrp="1"/>
          </p:cNvSpPr>
          <p:nvPr>
            <p:ph idx="1"/>
          </p:nvPr>
        </p:nvSpPr>
        <p:spPr>
          <a:xfrm>
            <a:off x="434566" y="1732449"/>
            <a:ext cx="11298725" cy="4695511"/>
          </a:xfrm>
        </p:spPr>
        <p:txBody>
          <a:bodyPr>
            <a:normAutofit/>
          </a:bodyPr>
          <a:lstStyle/>
          <a:p>
            <a:pPr marL="36900" indent="0">
              <a:buNone/>
            </a:pPr>
            <a:r>
              <a:rPr lang="en-US" sz="3200" dirty="0">
                <a:solidFill>
                  <a:schemeClr val="tx1"/>
                </a:solidFill>
              </a:rPr>
              <a:t>Mt. 16:5 ¶  Now when His disciples had come to the other side, they had </a:t>
            </a:r>
            <a:r>
              <a:rPr lang="en-US" sz="3200" dirty="0">
                <a:solidFill>
                  <a:srgbClr val="FF66FF"/>
                </a:solidFill>
              </a:rPr>
              <a:t>forgotten</a:t>
            </a:r>
            <a:r>
              <a:rPr lang="en-US" sz="3200" dirty="0">
                <a:solidFill>
                  <a:schemeClr val="tx1"/>
                </a:solidFill>
              </a:rPr>
              <a:t> to take bread.</a:t>
            </a:r>
          </a:p>
          <a:p>
            <a:pPr marL="36900" indent="0">
              <a:buNone/>
            </a:pPr>
            <a:endParaRPr lang="en-US" sz="3200" dirty="0">
              <a:solidFill>
                <a:schemeClr val="tx1"/>
              </a:solidFill>
            </a:endParaRPr>
          </a:p>
          <a:p>
            <a:pPr marL="36900" indent="0">
              <a:buNone/>
            </a:pPr>
            <a:r>
              <a:rPr lang="en-US" sz="3200" dirty="0">
                <a:solidFill>
                  <a:schemeClr val="tx1"/>
                </a:solidFill>
              </a:rPr>
              <a:t>Mk. 8:</a:t>
            </a:r>
            <a:r>
              <a:rPr lang="en-US" sz="3200" dirty="0">
                <a:solidFill>
                  <a:schemeClr val="tx1"/>
                </a:solidFill>
                <a:latin typeface="Times New Roman" panose="02020603050405020304" pitchFamily="18" charset="0"/>
              </a:rPr>
              <a:t>14  Now the disciples had </a:t>
            </a:r>
            <a:r>
              <a:rPr lang="en-US" sz="3200" dirty="0">
                <a:solidFill>
                  <a:srgbClr val="FF66FF"/>
                </a:solidFill>
                <a:latin typeface="Times New Roman" panose="02020603050405020304" pitchFamily="18" charset="0"/>
              </a:rPr>
              <a:t>forgotten</a:t>
            </a:r>
            <a:r>
              <a:rPr lang="en-US" sz="3200" dirty="0">
                <a:solidFill>
                  <a:schemeClr val="tx1"/>
                </a:solidFill>
                <a:latin typeface="Times New Roman" panose="02020603050405020304" pitchFamily="18" charset="0"/>
              </a:rPr>
              <a:t> to take bread, and they </a:t>
            </a:r>
            <a:r>
              <a:rPr lang="en-US" sz="3200" dirty="0">
                <a:solidFill>
                  <a:schemeClr val="accent2">
                    <a:lumMod val="60000"/>
                    <a:lumOff val="40000"/>
                  </a:schemeClr>
                </a:solidFill>
                <a:latin typeface="Times New Roman" panose="02020603050405020304" pitchFamily="18" charset="0"/>
              </a:rPr>
              <a:t>did not have more than one loaf </a:t>
            </a:r>
            <a:r>
              <a:rPr lang="en-US" sz="3200" dirty="0">
                <a:solidFill>
                  <a:schemeClr val="tx1"/>
                </a:solidFill>
                <a:latin typeface="Times New Roman" panose="02020603050405020304" pitchFamily="18" charset="0"/>
              </a:rPr>
              <a:t>with them in the boat.</a:t>
            </a:r>
          </a:p>
          <a:p>
            <a:pPr marL="36900" indent="0">
              <a:buNone/>
            </a:pPr>
            <a:endParaRPr lang="en-US" sz="3200" dirty="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218803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42D03-8C1F-1BB3-2CFF-AD2C6F35BC75}"/>
              </a:ext>
            </a:extLst>
          </p:cNvPr>
          <p:cNvSpPr>
            <a:spLocks noGrp="1"/>
          </p:cNvSpPr>
          <p:nvPr>
            <p:ph type="title"/>
          </p:nvPr>
        </p:nvSpPr>
        <p:spPr>
          <a:xfrm>
            <a:off x="913795" y="193140"/>
            <a:ext cx="10353762" cy="970450"/>
          </a:xfrm>
        </p:spPr>
        <p:txBody>
          <a:bodyPr>
            <a:normAutofit fontScale="90000"/>
          </a:bodyPr>
          <a:lstStyle/>
          <a:p>
            <a:r>
              <a:rPr lang="en-US" sz="4000" dirty="0"/>
              <a:t>Jesus warns the disciples not be like the Pharisees.</a:t>
            </a:r>
            <a:endParaRPr lang="en-US" dirty="0"/>
          </a:p>
        </p:txBody>
      </p:sp>
      <p:sp>
        <p:nvSpPr>
          <p:cNvPr id="3" name="Content Placeholder 2">
            <a:extLst>
              <a:ext uri="{FF2B5EF4-FFF2-40B4-BE49-F238E27FC236}">
                <a16:creationId xmlns:a16="http://schemas.microsoft.com/office/drawing/2014/main" id="{14214331-5E0E-61C0-2407-CBDCDDC3E459}"/>
              </a:ext>
            </a:extLst>
          </p:cNvPr>
          <p:cNvSpPr>
            <a:spLocks noGrp="1"/>
          </p:cNvSpPr>
          <p:nvPr>
            <p:ph idx="1"/>
          </p:nvPr>
        </p:nvSpPr>
        <p:spPr>
          <a:xfrm>
            <a:off x="651850" y="1732449"/>
            <a:ext cx="11162922" cy="4577816"/>
          </a:xfrm>
        </p:spPr>
        <p:txBody>
          <a:bodyPr>
            <a:normAutofit/>
          </a:bodyPr>
          <a:lstStyle/>
          <a:p>
            <a:pPr marL="36900" indent="0">
              <a:buNone/>
            </a:pPr>
            <a:r>
              <a:rPr lang="en-US" sz="3200" dirty="0"/>
              <a:t>Mt. </a:t>
            </a:r>
            <a:r>
              <a:rPr lang="en-US" sz="3200" dirty="0">
                <a:solidFill>
                  <a:schemeClr val="tx1"/>
                </a:solidFill>
                <a:effectLst/>
              </a:rPr>
              <a:t>16:6  Then Jesus said to them, "Take heed and beware of the </a:t>
            </a:r>
            <a:r>
              <a:rPr lang="en-US" sz="3200" dirty="0">
                <a:solidFill>
                  <a:schemeClr val="accent1">
                    <a:lumMod val="40000"/>
                    <a:lumOff val="60000"/>
                  </a:schemeClr>
                </a:solidFill>
                <a:effectLst/>
              </a:rPr>
              <a:t>leaven</a:t>
            </a:r>
            <a:r>
              <a:rPr lang="en-US" sz="3200" dirty="0">
                <a:solidFill>
                  <a:schemeClr val="tx1"/>
                </a:solidFill>
                <a:effectLst/>
              </a:rPr>
              <a:t> of the Pharisees and the Sadducees.“</a:t>
            </a:r>
          </a:p>
          <a:p>
            <a:pPr marL="36900" indent="0">
              <a:buNone/>
            </a:pPr>
            <a:endParaRPr lang="en-US" sz="1800" dirty="0">
              <a:solidFill>
                <a:srgbClr val="000000"/>
              </a:solidFill>
              <a:latin typeface="Times New Roman" panose="02020603050405020304" pitchFamily="18" charset="0"/>
            </a:endParaRPr>
          </a:p>
          <a:p>
            <a:pPr marL="36900" indent="0">
              <a:buNone/>
            </a:pPr>
            <a:r>
              <a:rPr lang="en-US" sz="3200" dirty="0"/>
              <a:t>Mk. </a:t>
            </a:r>
            <a:r>
              <a:rPr lang="en-US" sz="3200" dirty="0">
                <a:solidFill>
                  <a:schemeClr val="tx1"/>
                </a:solidFill>
                <a:effectLst/>
              </a:rPr>
              <a:t>8:</a:t>
            </a:r>
            <a:r>
              <a:rPr lang="en-US" sz="3200" dirty="0">
                <a:solidFill>
                  <a:schemeClr val="tx1"/>
                </a:solidFill>
                <a:effectLst/>
                <a:latin typeface="Times New Roman" panose="02020603050405020304" pitchFamily="18" charset="0"/>
              </a:rPr>
              <a:t>15  Then He charged them, saying, "Take heed, beware of the </a:t>
            </a:r>
            <a:r>
              <a:rPr lang="en-US" sz="3200" dirty="0">
                <a:solidFill>
                  <a:schemeClr val="accent1">
                    <a:lumMod val="40000"/>
                    <a:lumOff val="60000"/>
                  </a:schemeClr>
                </a:solidFill>
                <a:effectLst/>
                <a:latin typeface="Times New Roman" panose="02020603050405020304" pitchFamily="18" charset="0"/>
              </a:rPr>
              <a:t>leaven</a:t>
            </a:r>
            <a:r>
              <a:rPr lang="en-US" sz="3200" dirty="0">
                <a:solidFill>
                  <a:schemeClr val="tx1"/>
                </a:solidFill>
                <a:effectLst/>
                <a:latin typeface="Times New Roman" panose="02020603050405020304" pitchFamily="18" charset="0"/>
              </a:rPr>
              <a:t> of the Pharisees and the </a:t>
            </a:r>
            <a:r>
              <a:rPr lang="en-US" sz="3200" dirty="0">
                <a:solidFill>
                  <a:schemeClr val="accent1">
                    <a:lumMod val="40000"/>
                    <a:lumOff val="60000"/>
                  </a:schemeClr>
                </a:solidFill>
                <a:effectLst/>
                <a:latin typeface="Times New Roman" panose="02020603050405020304" pitchFamily="18" charset="0"/>
              </a:rPr>
              <a:t>leaven</a:t>
            </a:r>
            <a:r>
              <a:rPr lang="en-US" sz="3200" dirty="0">
                <a:solidFill>
                  <a:schemeClr val="tx1"/>
                </a:solidFill>
                <a:effectLst/>
                <a:latin typeface="Times New Roman" panose="02020603050405020304" pitchFamily="18" charset="0"/>
              </a:rPr>
              <a:t> of Herod.“</a:t>
            </a:r>
          </a:p>
          <a:p>
            <a:pPr marL="36900" indent="0">
              <a:buNone/>
            </a:pPr>
            <a:endParaRPr lang="en-US" sz="3200" dirty="0">
              <a:solidFill>
                <a:schemeClr val="tx1"/>
              </a:solidFill>
              <a:effectLst/>
              <a:latin typeface="Times New Roman" panose="02020603050405020304" pitchFamily="18" charset="0"/>
            </a:endParaRPr>
          </a:p>
          <a:p>
            <a:pPr marL="36900" indent="0">
              <a:buNone/>
            </a:pPr>
            <a:endParaRPr lang="en-US" sz="3200" dirty="0">
              <a:solidFill>
                <a:schemeClr val="tx1"/>
              </a:solidFill>
              <a:effectLst/>
            </a:endParaRPr>
          </a:p>
        </p:txBody>
      </p:sp>
    </p:spTree>
    <p:extLst>
      <p:ext uri="{BB962C8B-B14F-4D97-AF65-F5344CB8AC3E}">
        <p14:creationId xmlns:p14="http://schemas.microsoft.com/office/powerpoint/2010/main" val="286468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B0420-C52E-6B65-ACF5-39EC716D71DA}"/>
              </a:ext>
            </a:extLst>
          </p:cNvPr>
          <p:cNvSpPr>
            <a:spLocks noGrp="1"/>
          </p:cNvSpPr>
          <p:nvPr>
            <p:ph type="title"/>
          </p:nvPr>
        </p:nvSpPr>
        <p:spPr>
          <a:xfrm>
            <a:off x="913795" y="96350"/>
            <a:ext cx="10353762" cy="970450"/>
          </a:xfrm>
        </p:spPr>
        <p:txBody>
          <a:bodyPr>
            <a:normAutofit/>
          </a:bodyPr>
          <a:lstStyle/>
          <a:p>
            <a:r>
              <a:rPr lang="en-US" sz="4000" dirty="0"/>
              <a:t>The disciples demonstrate their blindness.</a:t>
            </a:r>
            <a:endParaRPr lang="en-US" dirty="0"/>
          </a:p>
        </p:txBody>
      </p:sp>
      <p:sp>
        <p:nvSpPr>
          <p:cNvPr id="3" name="Content Placeholder 2">
            <a:extLst>
              <a:ext uri="{FF2B5EF4-FFF2-40B4-BE49-F238E27FC236}">
                <a16:creationId xmlns:a16="http://schemas.microsoft.com/office/drawing/2014/main" id="{265D379E-892E-292A-BDD6-437562F9577A}"/>
              </a:ext>
            </a:extLst>
          </p:cNvPr>
          <p:cNvSpPr>
            <a:spLocks noGrp="1"/>
          </p:cNvSpPr>
          <p:nvPr>
            <p:ph idx="1"/>
          </p:nvPr>
        </p:nvSpPr>
        <p:spPr>
          <a:xfrm>
            <a:off x="525100" y="1186004"/>
            <a:ext cx="11190083" cy="5278169"/>
          </a:xfrm>
        </p:spPr>
        <p:txBody>
          <a:bodyPr>
            <a:normAutofit/>
          </a:bodyPr>
          <a:lstStyle/>
          <a:p>
            <a:pPr marL="36900" indent="0">
              <a:buNone/>
            </a:pPr>
            <a:r>
              <a:rPr lang="en-US" sz="3200" dirty="0">
                <a:solidFill>
                  <a:schemeClr val="tx1"/>
                </a:solidFill>
                <a:effectLst/>
              </a:rPr>
              <a:t>Mt. 16:7  And they reasoned among themselves, saying, "</a:t>
            </a:r>
            <a:r>
              <a:rPr lang="en-US" sz="3200" i="1" dirty="0">
                <a:solidFill>
                  <a:schemeClr val="tx1"/>
                </a:solidFill>
                <a:effectLst/>
              </a:rPr>
              <a:t>It is</a:t>
            </a:r>
            <a:r>
              <a:rPr lang="en-US" sz="3200" i="0" dirty="0">
                <a:solidFill>
                  <a:schemeClr val="tx1"/>
                </a:solidFill>
                <a:effectLst/>
              </a:rPr>
              <a:t> because we have taken no bread.“</a:t>
            </a:r>
          </a:p>
          <a:p>
            <a:pPr marL="36900" indent="0">
              <a:buNone/>
            </a:pPr>
            <a:endParaRPr lang="en-US" sz="3200" dirty="0">
              <a:solidFill>
                <a:schemeClr val="tx1"/>
              </a:solidFill>
              <a:effectLst/>
            </a:endParaRPr>
          </a:p>
          <a:p>
            <a:pPr marL="36900" indent="0">
              <a:buNone/>
            </a:pPr>
            <a:r>
              <a:rPr lang="en-US" sz="3200" dirty="0">
                <a:solidFill>
                  <a:schemeClr val="tx1"/>
                </a:solidFill>
                <a:effectLst/>
              </a:rPr>
              <a:t>Mk. 8:16  And they reasoned among themselves, saying, "</a:t>
            </a:r>
            <a:r>
              <a:rPr lang="en-US" sz="3200" i="1" dirty="0">
                <a:solidFill>
                  <a:schemeClr val="tx1"/>
                </a:solidFill>
                <a:effectLst/>
              </a:rPr>
              <a:t>It is</a:t>
            </a:r>
            <a:r>
              <a:rPr lang="en-US" sz="3200" i="0" dirty="0">
                <a:solidFill>
                  <a:schemeClr val="tx1"/>
                </a:solidFill>
                <a:effectLst/>
              </a:rPr>
              <a:t> because we have no bread.“</a:t>
            </a:r>
          </a:p>
          <a:p>
            <a:pPr marL="36900" indent="0">
              <a:buNone/>
            </a:pPr>
            <a:endParaRPr lang="en-US" sz="3200" dirty="0">
              <a:solidFill>
                <a:schemeClr val="tx1"/>
              </a:solidFill>
              <a:effectLst/>
            </a:endParaRPr>
          </a:p>
          <a:p>
            <a:pPr marL="36900" indent="0">
              <a:buNone/>
            </a:pPr>
            <a:endParaRPr lang="en-US" sz="3200" i="0" dirty="0">
              <a:solidFill>
                <a:schemeClr val="tx1"/>
              </a:solidFill>
              <a:effectLst/>
            </a:endParaRPr>
          </a:p>
          <a:p>
            <a:pPr marL="36900" indent="0">
              <a:buNone/>
            </a:pPr>
            <a:endParaRPr lang="en-US" sz="3200" dirty="0">
              <a:solidFill>
                <a:schemeClr val="tx1"/>
              </a:solidFill>
              <a:effectLst/>
            </a:endParaRPr>
          </a:p>
        </p:txBody>
      </p:sp>
    </p:spTree>
    <p:extLst>
      <p:ext uri="{BB962C8B-B14F-4D97-AF65-F5344CB8AC3E}">
        <p14:creationId xmlns:p14="http://schemas.microsoft.com/office/powerpoint/2010/main" val="346339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F36C-A03F-0FA2-71E6-F815D9027BF6}"/>
              </a:ext>
            </a:extLst>
          </p:cNvPr>
          <p:cNvSpPr>
            <a:spLocks noGrp="1"/>
          </p:cNvSpPr>
          <p:nvPr>
            <p:ph type="title"/>
          </p:nvPr>
        </p:nvSpPr>
        <p:spPr>
          <a:xfrm>
            <a:off x="913795" y="96350"/>
            <a:ext cx="10353762" cy="970450"/>
          </a:xfrm>
        </p:spPr>
        <p:txBody>
          <a:bodyPr>
            <a:normAutofit/>
          </a:bodyPr>
          <a:lstStyle/>
          <a:p>
            <a:r>
              <a:rPr lang="en-US" sz="4000" dirty="0"/>
              <a:t>Jesus rebukes the disciples.</a:t>
            </a:r>
            <a:endParaRPr lang="en-US" dirty="0"/>
          </a:p>
        </p:txBody>
      </p:sp>
      <p:sp>
        <p:nvSpPr>
          <p:cNvPr id="3" name="Content Placeholder 2">
            <a:extLst>
              <a:ext uri="{FF2B5EF4-FFF2-40B4-BE49-F238E27FC236}">
                <a16:creationId xmlns:a16="http://schemas.microsoft.com/office/drawing/2014/main" id="{211B36FD-AB08-C4DF-C570-6CC6F043ABE3}"/>
              </a:ext>
            </a:extLst>
          </p:cNvPr>
          <p:cNvSpPr>
            <a:spLocks noGrp="1"/>
          </p:cNvSpPr>
          <p:nvPr>
            <p:ph idx="1"/>
          </p:nvPr>
        </p:nvSpPr>
        <p:spPr>
          <a:xfrm>
            <a:off x="452673" y="1066800"/>
            <a:ext cx="11479794" cy="5533175"/>
          </a:xfrm>
        </p:spPr>
        <p:txBody>
          <a:bodyPr>
            <a:normAutofit lnSpcReduction="10000"/>
          </a:bodyPr>
          <a:lstStyle/>
          <a:p>
            <a:pPr marL="36900" indent="0">
              <a:buNone/>
            </a:pPr>
            <a:r>
              <a:rPr lang="en-US" sz="3200" dirty="0"/>
              <a:t>Mt. </a:t>
            </a:r>
            <a:r>
              <a:rPr lang="en-US" sz="3200" dirty="0">
                <a:solidFill>
                  <a:schemeClr val="tx1"/>
                </a:solidFill>
                <a:effectLst/>
              </a:rPr>
              <a:t>16:8  But Jesus, being aware of </a:t>
            </a:r>
            <a:r>
              <a:rPr lang="en-US" sz="3200" i="1" dirty="0">
                <a:solidFill>
                  <a:schemeClr val="tx1"/>
                </a:solidFill>
                <a:effectLst/>
              </a:rPr>
              <a:t>it</a:t>
            </a:r>
            <a:r>
              <a:rPr lang="en-US" sz="3200" i="0" dirty="0">
                <a:solidFill>
                  <a:schemeClr val="tx1"/>
                </a:solidFill>
                <a:effectLst/>
              </a:rPr>
              <a:t>, said to them, "O you of </a:t>
            </a:r>
            <a:r>
              <a:rPr lang="en-US" sz="3200" i="0" dirty="0">
                <a:solidFill>
                  <a:srgbClr val="FFC000"/>
                </a:solidFill>
                <a:effectLst/>
              </a:rPr>
              <a:t>little faith</a:t>
            </a:r>
            <a:r>
              <a:rPr lang="en-US" sz="3200" i="0" dirty="0">
                <a:solidFill>
                  <a:schemeClr val="tx1"/>
                </a:solidFill>
                <a:effectLst/>
              </a:rPr>
              <a:t>, why do you reason among yourselves because you have brought no bread?</a:t>
            </a:r>
          </a:p>
          <a:p>
            <a:pPr marL="36900" indent="0">
              <a:buNone/>
            </a:pPr>
            <a:r>
              <a:rPr lang="en-US" sz="3200" i="0" dirty="0">
                <a:solidFill>
                  <a:schemeClr val="tx1"/>
                </a:solidFill>
                <a:effectLst/>
              </a:rPr>
              <a:t>9  "Do you not yet understand, or remember the five loaves of the five thousand and how many baskets you took up?</a:t>
            </a:r>
          </a:p>
          <a:p>
            <a:pPr marL="36900" indent="0">
              <a:buNone/>
            </a:pPr>
            <a:r>
              <a:rPr lang="en-US" sz="3200" i="0" dirty="0">
                <a:solidFill>
                  <a:schemeClr val="tx1"/>
                </a:solidFill>
                <a:effectLst/>
              </a:rPr>
              <a:t>10  "Nor the seven loaves of the four thousand and how many large baskets you took up?</a:t>
            </a:r>
          </a:p>
          <a:p>
            <a:pPr marL="36900" indent="0">
              <a:buNone/>
            </a:pPr>
            <a:r>
              <a:rPr lang="en-US" sz="3200" i="0" dirty="0">
                <a:solidFill>
                  <a:schemeClr val="tx1"/>
                </a:solidFill>
                <a:effectLst/>
              </a:rPr>
              <a:t>11  "How is it you do not understand that I did not speak to you concerning bread? ––</a:t>
            </a:r>
            <a:r>
              <a:rPr lang="en-US" sz="3200" i="1" dirty="0">
                <a:solidFill>
                  <a:schemeClr val="tx1"/>
                </a:solidFill>
                <a:effectLst/>
              </a:rPr>
              <a:t>but</a:t>
            </a:r>
            <a:r>
              <a:rPr lang="en-US" sz="3200" i="0" dirty="0">
                <a:solidFill>
                  <a:schemeClr val="tx1"/>
                </a:solidFill>
                <a:effectLst/>
              </a:rPr>
              <a:t> to beware of the leaven of the Pharisees and Sadducees."</a:t>
            </a:r>
          </a:p>
          <a:p>
            <a:pPr marL="36900" indent="0">
              <a:buNone/>
            </a:pPr>
            <a:endParaRPr lang="en-US" sz="3200" dirty="0"/>
          </a:p>
        </p:txBody>
      </p:sp>
    </p:spTree>
    <p:extLst>
      <p:ext uri="{BB962C8B-B14F-4D97-AF65-F5344CB8AC3E}">
        <p14:creationId xmlns:p14="http://schemas.microsoft.com/office/powerpoint/2010/main" val="330028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68AA5-C416-7714-1D54-B7B394A9AC46}"/>
              </a:ext>
            </a:extLst>
          </p:cNvPr>
          <p:cNvSpPr>
            <a:spLocks noGrp="1"/>
          </p:cNvSpPr>
          <p:nvPr>
            <p:ph type="title"/>
          </p:nvPr>
        </p:nvSpPr>
        <p:spPr>
          <a:xfrm>
            <a:off x="787046" y="0"/>
            <a:ext cx="10353762" cy="841972"/>
          </a:xfrm>
        </p:spPr>
        <p:txBody>
          <a:bodyPr/>
          <a:lstStyle/>
          <a:p>
            <a:r>
              <a:rPr lang="en-US" sz="4000" dirty="0"/>
              <a:t>Jesus rebukes the disciples.</a:t>
            </a:r>
            <a:endParaRPr lang="en-US" dirty="0"/>
          </a:p>
        </p:txBody>
      </p:sp>
      <p:sp>
        <p:nvSpPr>
          <p:cNvPr id="3" name="Content Placeholder 2">
            <a:extLst>
              <a:ext uri="{FF2B5EF4-FFF2-40B4-BE49-F238E27FC236}">
                <a16:creationId xmlns:a16="http://schemas.microsoft.com/office/drawing/2014/main" id="{C188DFBC-E454-E416-1410-4EFBE22E35C3}"/>
              </a:ext>
            </a:extLst>
          </p:cNvPr>
          <p:cNvSpPr>
            <a:spLocks noGrp="1"/>
          </p:cNvSpPr>
          <p:nvPr>
            <p:ph idx="1"/>
          </p:nvPr>
        </p:nvSpPr>
        <p:spPr>
          <a:xfrm>
            <a:off x="117695" y="1013988"/>
            <a:ext cx="11923413" cy="5513561"/>
          </a:xfrm>
        </p:spPr>
        <p:txBody>
          <a:bodyPr>
            <a:noAutofit/>
          </a:bodyPr>
          <a:lstStyle/>
          <a:p>
            <a:pPr marL="36900" indent="0">
              <a:buNone/>
            </a:pPr>
            <a:r>
              <a:rPr lang="en-US" sz="3000" dirty="0"/>
              <a:t>Mk. </a:t>
            </a:r>
            <a:r>
              <a:rPr lang="en-US" sz="3000" dirty="0">
                <a:solidFill>
                  <a:schemeClr val="tx1"/>
                </a:solidFill>
                <a:effectLst/>
              </a:rPr>
              <a:t>8:17  But Jesus, being aware of </a:t>
            </a:r>
            <a:r>
              <a:rPr lang="en-US" sz="3000" i="1" dirty="0">
                <a:solidFill>
                  <a:schemeClr val="tx1"/>
                </a:solidFill>
                <a:effectLst/>
              </a:rPr>
              <a:t>it</a:t>
            </a:r>
            <a:r>
              <a:rPr lang="en-US" sz="3000" i="0" dirty="0">
                <a:solidFill>
                  <a:schemeClr val="tx1"/>
                </a:solidFill>
                <a:effectLst/>
              </a:rPr>
              <a:t>, said to them, "Why do you reason because you have no bread? Do you not yet perceive nor understand? Is your heart still hardened?</a:t>
            </a:r>
          </a:p>
          <a:p>
            <a:pPr marL="36900" indent="0">
              <a:buNone/>
            </a:pPr>
            <a:r>
              <a:rPr lang="en-US" sz="3000" i="0" dirty="0">
                <a:solidFill>
                  <a:schemeClr val="tx1"/>
                </a:solidFill>
                <a:effectLst/>
              </a:rPr>
              <a:t>18  "Having eyes, do you not see? And having ears, do you not hear? And do you not remember?</a:t>
            </a:r>
          </a:p>
          <a:p>
            <a:pPr marL="36900" indent="0">
              <a:buNone/>
            </a:pPr>
            <a:r>
              <a:rPr lang="en-US" sz="3000" i="0" dirty="0">
                <a:solidFill>
                  <a:schemeClr val="tx1"/>
                </a:solidFill>
                <a:effectLst/>
              </a:rPr>
              <a:t>19  "When I broke the five loaves for the five thousand, how many baskets full of fragments did you take up?" They said to Him, "Twelve."</a:t>
            </a:r>
          </a:p>
          <a:p>
            <a:pPr marL="36900" indent="0">
              <a:buNone/>
            </a:pPr>
            <a:r>
              <a:rPr lang="en-US" sz="3000" i="0" dirty="0">
                <a:solidFill>
                  <a:schemeClr val="tx1"/>
                </a:solidFill>
                <a:effectLst/>
              </a:rPr>
              <a:t>20  "Also, when I broke the seven for the four thousand, how many large baskets full of fragments did you take up?" And they said, "Seven."</a:t>
            </a:r>
          </a:p>
          <a:p>
            <a:pPr marL="36900" indent="0">
              <a:buNone/>
            </a:pPr>
            <a:r>
              <a:rPr lang="en-US" sz="3000" i="0" dirty="0">
                <a:solidFill>
                  <a:schemeClr val="tx1"/>
                </a:solidFill>
                <a:effectLst/>
              </a:rPr>
              <a:t>21  So He said to them, "How </a:t>
            </a:r>
            <a:r>
              <a:rPr lang="en-US" sz="3000" i="1" dirty="0">
                <a:solidFill>
                  <a:schemeClr val="tx1"/>
                </a:solidFill>
                <a:effectLst/>
              </a:rPr>
              <a:t>is it</a:t>
            </a:r>
            <a:r>
              <a:rPr lang="en-US" sz="3000" i="0" dirty="0">
                <a:solidFill>
                  <a:schemeClr val="tx1"/>
                </a:solidFill>
                <a:effectLst/>
              </a:rPr>
              <a:t> you do not understand?"</a:t>
            </a:r>
            <a:endParaRPr lang="en-US" sz="3000" dirty="0">
              <a:solidFill>
                <a:schemeClr val="tx1"/>
              </a:solidFill>
              <a:effectLst/>
            </a:endParaRPr>
          </a:p>
        </p:txBody>
      </p:sp>
    </p:spTree>
    <p:extLst>
      <p:ext uri="{BB962C8B-B14F-4D97-AF65-F5344CB8AC3E}">
        <p14:creationId xmlns:p14="http://schemas.microsoft.com/office/powerpoint/2010/main" val="688476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45174-2949-D056-393C-0A91029DD823}"/>
              </a:ext>
            </a:extLst>
          </p:cNvPr>
          <p:cNvSpPr>
            <a:spLocks noGrp="1"/>
          </p:cNvSpPr>
          <p:nvPr>
            <p:ph type="title"/>
          </p:nvPr>
        </p:nvSpPr>
        <p:spPr>
          <a:xfrm>
            <a:off x="913795" y="96350"/>
            <a:ext cx="10353762" cy="970450"/>
          </a:xfrm>
        </p:spPr>
        <p:txBody>
          <a:bodyPr>
            <a:normAutofit/>
          </a:bodyPr>
          <a:lstStyle/>
          <a:p>
            <a:r>
              <a:rPr lang="en-US" sz="4000" dirty="0"/>
              <a:t>The disciples come to the proper perspective.</a:t>
            </a:r>
            <a:endParaRPr lang="en-US" dirty="0"/>
          </a:p>
        </p:txBody>
      </p:sp>
      <p:sp>
        <p:nvSpPr>
          <p:cNvPr id="3" name="Content Placeholder 2">
            <a:extLst>
              <a:ext uri="{FF2B5EF4-FFF2-40B4-BE49-F238E27FC236}">
                <a16:creationId xmlns:a16="http://schemas.microsoft.com/office/drawing/2014/main" id="{C8416EB5-B87F-CAF4-E3E1-989D5FEAEC08}"/>
              </a:ext>
            </a:extLst>
          </p:cNvPr>
          <p:cNvSpPr>
            <a:spLocks noGrp="1"/>
          </p:cNvSpPr>
          <p:nvPr>
            <p:ph idx="1"/>
          </p:nvPr>
        </p:nvSpPr>
        <p:spPr>
          <a:xfrm>
            <a:off x="262550" y="1276539"/>
            <a:ext cx="11543169" cy="5051833"/>
          </a:xfrm>
        </p:spPr>
        <p:txBody>
          <a:bodyPr>
            <a:normAutofit/>
          </a:bodyPr>
          <a:lstStyle/>
          <a:p>
            <a:pPr marL="36900" indent="0">
              <a:buNone/>
            </a:pPr>
            <a:r>
              <a:rPr lang="en-US" sz="3200" dirty="0">
                <a:solidFill>
                  <a:schemeClr val="tx1"/>
                </a:solidFill>
                <a:effectLst/>
              </a:rPr>
              <a:t>Mt. 16:12  Then they understood that He did not tell </a:t>
            </a:r>
            <a:r>
              <a:rPr lang="en-US" sz="3200" i="1" dirty="0">
                <a:solidFill>
                  <a:schemeClr val="tx1"/>
                </a:solidFill>
                <a:effectLst/>
              </a:rPr>
              <a:t>them</a:t>
            </a:r>
            <a:r>
              <a:rPr lang="en-US" sz="3200" i="0" dirty="0">
                <a:solidFill>
                  <a:schemeClr val="tx1"/>
                </a:solidFill>
                <a:effectLst/>
              </a:rPr>
              <a:t> to beware of the leaven of bread, but of the doctrine of the Pharisees and Sadducees.</a:t>
            </a:r>
          </a:p>
          <a:p>
            <a:pPr marL="36900" indent="0">
              <a:buNone/>
            </a:pPr>
            <a:r>
              <a:rPr lang="en-US" sz="3200" dirty="0">
                <a:solidFill>
                  <a:schemeClr val="tx1"/>
                </a:solidFill>
                <a:effectLst/>
              </a:rPr>
              <a:t>What doctrine of the Pharisees and Sadducees was Jesus warning His disciples about?</a:t>
            </a:r>
          </a:p>
          <a:p>
            <a:pPr marL="36900" indent="0">
              <a:buNone/>
            </a:pPr>
            <a:endParaRPr lang="en-US" sz="3200" dirty="0">
              <a:solidFill>
                <a:schemeClr val="tx1"/>
              </a:solidFill>
              <a:effectLst/>
            </a:endParaRPr>
          </a:p>
          <a:p>
            <a:pPr marL="36900" indent="0">
              <a:buNone/>
            </a:pPr>
            <a:r>
              <a:rPr lang="en-US" sz="3200" dirty="0">
                <a:solidFill>
                  <a:schemeClr val="tx1"/>
                </a:solidFill>
                <a:effectLst/>
              </a:rPr>
              <a:t>Lk. 12:1b “</a:t>
            </a:r>
            <a:r>
              <a:rPr lang="en-US" sz="3200" dirty="0"/>
              <a:t>He began to say to His disciples first </a:t>
            </a:r>
            <a:r>
              <a:rPr lang="en-US" sz="3200" i="1" dirty="0"/>
              <a:t>of all</a:t>
            </a:r>
            <a:r>
              <a:rPr lang="en-US" sz="3200" dirty="0"/>
              <a:t>, "Beware of the leaven of the Pharisees, which is hypocrisy.</a:t>
            </a:r>
            <a:endParaRPr lang="en-US" sz="3200" dirty="0">
              <a:solidFill>
                <a:schemeClr val="tx1"/>
              </a:solidFill>
              <a:effectLst/>
            </a:endParaRPr>
          </a:p>
        </p:txBody>
      </p:sp>
    </p:spTree>
    <p:extLst>
      <p:ext uri="{BB962C8B-B14F-4D97-AF65-F5344CB8AC3E}">
        <p14:creationId xmlns:p14="http://schemas.microsoft.com/office/powerpoint/2010/main" val="2151290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24" presetClass="emph" presetSubtype="0" fill="hold" nodeType="withEffect">
                                  <p:stCondLst>
                                    <p:cond delay="0"/>
                                  </p:stCondLst>
                                  <p:childTnLst>
                                    <p:animClr clrSpc="hsl" dir="cw">
                                      <p:cBhvr override="childStyle">
                                        <p:cTn id="12" dur="500" fill="hold"/>
                                        <p:tgtEl>
                                          <p:spTgt spid="3">
                                            <p:txEl>
                                              <p:pRg st="0" end="0"/>
                                            </p:txEl>
                                          </p:spTgt>
                                        </p:tgtEl>
                                        <p:attrNameLst>
                                          <p:attrName>style.color</p:attrName>
                                        </p:attrNameLst>
                                      </p:cBhvr>
                                      <p:by>
                                        <p:hsl h="0" s="-12549" l="-25098"/>
                                      </p:by>
                                    </p:animClr>
                                    <p:animClr clrSpc="hsl" dir="cw">
                                      <p:cBhvr>
                                        <p:cTn id="13" dur="500" fill="hold"/>
                                        <p:tgtEl>
                                          <p:spTgt spid="3">
                                            <p:txEl>
                                              <p:pRg st="0" end="0"/>
                                            </p:txEl>
                                          </p:spTgt>
                                        </p:tgtEl>
                                        <p:attrNameLst>
                                          <p:attrName>fillcolor</p:attrName>
                                        </p:attrNameLst>
                                      </p:cBhvr>
                                      <p:by>
                                        <p:hsl h="0" s="-12549" l="-25098"/>
                                      </p:by>
                                    </p:animClr>
                                    <p:animClr clrSpc="hsl" dir="cw">
                                      <p:cBhvr>
                                        <p:cTn id="14" dur="500" fill="hold"/>
                                        <p:tgtEl>
                                          <p:spTgt spid="3">
                                            <p:txEl>
                                              <p:pRg st="0" end="0"/>
                                            </p:txEl>
                                          </p:spTgt>
                                        </p:tgtEl>
                                        <p:attrNameLst>
                                          <p:attrName>stroke.color</p:attrName>
                                        </p:attrNameLst>
                                      </p:cBhvr>
                                      <p:by>
                                        <p:hsl h="0" s="-12549" l="-25098"/>
                                      </p:by>
                                    </p:animClr>
                                    <p:set>
                                      <p:cBhvr>
                                        <p:cTn id="15"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C54BE-EDC5-7BF4-8323-C42A692A740D}"/>
              </a:ext>
            </a:extLst>
          </p:cNvPr>
          <p:cNvSpPr>
            <a:spLocks noGrp="1"/>
          </p:cNvSpPr>
          <p:nvPr>
            <p:ph type="title"/>
          </p:nvPr>
        </p:nvSpPr>
        <p:spPr>
          <a:xfrm>
            <a:off x="389298" y="0"/>
            <a:ext cx="11461687" cy="1104523"/>
          </a:xfrm>
        </p:spPr>
        <p:txBody>
          <a:bodyPr>
            <a:normAutofit fontScale="90000"/>
          </a:bodyPr>
          <a:lstStyle/>
          <a:p>
            <a:pPr marL="36900"/>
            <a:r>
              <a:rPr lang="en-US" dirty="0">
                <a:solidFill>
                  <a:schemeClr val="tx1"/>
                </a:solidFill>
                <a:effectLst/>
                <a:latin typeface="Times New Roman" panose="02020603050405020304" pitchFamily="18" charset="0"/>
              </a:rPr>
              <a:t>Why did Jesus use figurative language that the disciples didn’t understand?</a:t>
            </a:r>
          </a:p>
        </p:txBody>
      </p:sp>
      <p:sp>
        <p:nvSpPr>
          <p:cNvPr id="3" name="Content Placeholder 2">
            <a:extLst>
              <a:ext uri="{FF2B5EF4-FFF2-40B4-BE49-F238E27FC236}">
                <a16:creationId xmlns:a16="http://schemas.microsoft.com/office/drawing/2014/main" id="{BA9ACE76-1044-B850-F1D2-C1DB72E5B95C}"/>
              </a:ext>
            </a:extLst>
          </p:cNvPr>
          <p:cNvSpPr>
            <a:spLocks noGrp="1"/>
          </p:cNvSpPr>
          <p:nvPr>
            <p:ph idx="1"/>
          </p:nvPr>
        </p:nvSpPr>
        <p:spPr>
          <a:xfrm>
            <a:off x="389298" y="1267485"/>
            <a:ext cx="11461687" cy="5314384"/>
          </a:xfrm>
        </p:spPr>
        <p:txBody>
          <a:bodyPr>
            <a:normAutofit lnSpcReduction="10000"/>
          </a:bodyPr>
          <a:lstStyle/>
          <a:p>
            <a:pPr marL="36900" indent="0">
              <a:buNone/>
            </a:pPr>
            <a:r>
              <a:rPr lang="en-US" sz="3200" dirty="0">
                <a:solidFill>
                  <a:schemeClr val="tx1"/>
                </a:solidFill>
              </a:rPr>
              <a:t>To make them recognize their dependance on Him?</a:t>
            </a:r>
          </a:p>
          <a:p>
            <a:pPr marL="36900" indent="0">
              <a:buNone/>
            </a:pPr>
            <a:r>
              <a:rPr lang="en-US" sz="3200" dirty="0">
                <a:solidFill>
                  <a:schemeClr val="tx1"/>
                </a:solidFill>
              </a:rPr>
              <a:t>1Co 2:14  But people who aren’t spiritual can’t receive these truths from God’s Spirit. It all sounds foolish to them and they can’t understand it, for only those who are spiritual can understand what the Spirit means. ~NLT</a:t>
            </a:r>
          </a:p>
          <a:p>
            <a:pPr marL="36900" indent="0">
              <a:buNone/>
            </a:pPr>
            <a:r>
              <a:rPr lang="en-US" sz="3200" dirty="0">
                <a:solidFill>
                  <a:schemeClr val="tx1"/>
                </a:solidFill>
              </a:rPr>
              <a:t>Jesus’ figurative language, in this case gives a deeper understanding:</a:t>
            </a:r>
          </a:p>
          <a:p>
            <a:pPr marL="36900" indent="0">
              <a:buNone/>
            </a:pPr>
            <a:r>
              <a:rPr lang="en-US" sz="3200" dirty="0">
                <a:solidFill>
                  <a:schemeClr val="tx1"/>
                </a:solidFill>
              </a:rPr>
              <a:t>“Leaven” gives a picture of imperceptible infiltration and permeation of the mindset of the Pharisees that would easily happen if the disciples were not on guard against it.</a:t>
            </a:r>
          </a:p>
        </p:txBody>
      </p:sp>
    </p:spTree>
    <p:extLst>
      <p:ext uri="{BB962C8B-B14F-4D97-AF65-F5344CB8AC3E}">
        <p14:creationId xmlns:p14="http://schemas.microsoft.com/office/powerpoint/2010/main" val="402918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4E22B-4B5E-254A-5272-E1430C2F6442}"/>
              </a:ext>
            </a:extLst>
          </p:cNvPr>
          <p:cNvSpPr>
            <a:spLocks noGrp="1"/>
          </p:cNvSpPr>
          <p:nvPr>
            <p:ph type="title"/>
          </p:nvPr>
        </p:nvSpPr>
        <p:spPr>
          <a:xfrm>
            <a:off x="614127" y="66392"/>
            <a:ext cx="10963746" cy="811794"/>
          </a:xfrm>
        </p:spPr>
        <p:txBody>
          <a:bodyPr>
            <a:normAutofit fontScale="90000"/>
          </a:bodyPr>
          <a:lstStyle/>
          <a:p>
            <a:r>
              <a:rPr lang="en-US" dirty="0"/>
              <a:t>How could we follow the hypocrisy of the Pharisees?</a:t>
            </a:r>
          </a:p>
        </p:txBody>
      </p:sp>
      <p:sp>
        <p:nvSpPr>
          <p:cNvPr id="3" name="Content Placeholder 2">
            <a:extLst>
              <a:ext uri="{FF2B5EF4-FFF2-40B4-BE49-F238E27FC236}">
                <a16:creationId xmlns:a16="http://schemas.microsoft.com/office/drawing/2014/main" id="{0B70A3FC-7DBB-6EA4-AFE9-A57910711F8A}"/>
              </a:ext>
            </a:extLst>
          </p:cNvPr>
          <p:cNvSpPr>
            <a:spLocks noGrp="1"/>
          </p:cNvSpPr>
          <p:nvPr>
            <p:ph idx="1"/>
          </p:nvPr>
        </p:nvSpPr>
        <p:spPr>
          <a:xfrm>
            <a:off x="315362" y="1285592"/>
            <a:ext cx="11561276" cy="5341545"/>
          </a:xfrm>
        </p:spPr>
        <p:txBody>
          <a:bodyPr>
            <a:normAutofit/>
          </a:bodyPr>
          <a:lstStyle/>
          <a:p>
            <a:pPr marL="36900" indent="0">
              <a:buNone/>
            </a:pPr>
            <a:r>
              <a:rPr lang="en-US" sz="3200" dirty="0">
                <a:solidFill>
                  <a:schemeClr val="tx1"/>
                </a:solidFill>
                <a:effectLst/>
              </a:rPr>
              <a:t>Lk. 12:28  "If then God so clothes the grass, which today is in the field and tomorrow is thrown into the oven, how much more </a:t>
            </a:r>
            <a:r>
              <a:rPr lang="en-US" sz="3200" i="1" dirty="0">
                <a:solidFill>
                  <a:schemeClr val="tx1"/>
                </a:solidFill>
                <a:effectLst/>
              </a:rPr>
              <a:t>will He clothe</a:t>
            </a:r>
            <a:r>
              <a:rPr lang="en-US" sz="3200" i="0" dirty="0">
                <a:solidFill>
                  <a:schemeClr val="tx1"/>
                </a:solidFill>
                <a:effectLst/>
              </a:rPr>
              <a:t> you, O </a:t>
            </a:r>
            <a:r>
              <a:rPr lang="en-US" sz="3200" i="1" dirty="0">
                <a:solidFill>
                  <a:schemeClr val="tx1"/>
                </a:solidFill>
                <a:effectLst/>
              </a:rPr>
              <a:t>you</a:t>
            </a:r>
            <a:r>
              <a:rPr lang="en-US" sz="3200" i="0" dirty="0">
                <a:solidFill>
                  <a:schemeClr val="tx1"/>
                </a:solidFill>
                <a:effectLst/>
              </a:rPr>
              <a:t> of </a:t>
            </a:r>
            <a:r>
              <a:rPr lang="en-US" sz="3200" i="0" dirty="0">
                <a:solidFill>
                  <a:srgbClr val="00B0F0"/>
                </a:solidFill>
                <a:effectLst/>
              </a:rPr>
              <a:t>little faith</a:t>
            </a:r>
            <a:r>
              <a:rPr lang="en-US" sz="3200" i="0" dirty="0">
                <a:solidFill>
                  <a:schemeClr val="tx1"/>
                </a:solidFill>
                <a:effectLst/>
              </a:rPr>
              <a:t>?</a:t>
            </a:r>
          </a:p>
          <a:p>
            <a:pPr marL="36900" indent="0">
              <a:buNone/>
            </a:pPr>
            <a:r>
              <a:rPr lang="en-US" sz="3200" i="0" dirty="0">
                <a:solidFill>
                  <a:schemeClr val="tx1"/>
                </a:solidFill>
                <a:effectLst/>
              </a:rPr>
              <a:t>29  "And do not seek what you should eat or what you should drink, nor have an anxious mind.</a:t>
            </a:r>
          </a:p>
          <a:p>
            <a:pPr marL="36900" indent="0">
              <a:buNone/>
            </a:pPr>
            <a:r>
              <a:rPr lang="en-US" sz="3200" i="0" dirty="0">
                <a:solidFill>
                  <a:schemeClr val="tx1"/>
                </a:solidFill>
                <a:effectLst/>
              </a:rPr>
              <a:t>30  "For all these things the nations of the world seek after, and </a:t>
            </a:r>
            <a:r>
              <a:rPr lang="en-US" sz="3200" i="0" dirty="0">
                <a:solidFill>
                  <a:srgbClr val="00B050"/>
                </a:solidFill>
                <a:effectLst/>
              </a:rPr>
              <a:t>your Father knows </a:t>
            </a:r>
            <a:r>
              <a:rPr lang="en-US" sz="3200" i="0" dirty="0">
                <a:solidFill>
                  <a:schemeClr val="tx1"/>
                </a:solidFill>
                <a:effectLst/>
              </a:rPr>
              <a:t>that you need these things.</a:t>
            </a:r>
          </a:p>
          <a:p>
            <a:pPr marL="36900" indent="0">
              <a:buNone/>
            </a:pPr>
            <a:r>
              <a:rPr lang="en-US" sz="3200" i="0" dirty="0">
                <a:solidFill>
                  <a:schemeClr val="tx1"/>
                </a:solidFill>
                <a:effectLst/>
              </a:rPr>
              <a:t>31  "But seek the kingdom of God, and all these things shall be added to you.</a:t>
            </a:r>
            <a:endParaRPr lang="en-US" sz="3200" dirty="0">
              <a:solidFill>
                <a:schemeClr val="tx1"/>
              </a:solidFill>
              <a:effectLst/>
            </a:endParaRPr>
          </a:p>
        </p:txBody>
      </p:sp>
    </p:spTree>
    <p:extLst>
      <p:ext uri="{BB962C8B-B14F-4D97-AF65-F5344CB8AC3E}">
        <p14:creationId xmlns:p14="http://schemas.microsoft.com/office/powerpoint/2010/main" val="647231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714C-8EFE-40CD-BA85-2CF81EB03C7A}"/>
              </a:ext>
            </a:extLst>
          </p:cNvPr>
          <p:cNvSpPr>
            <a:spLocks noGrp="1"/>
          </p:cNvSpPr>
          <p:nvPr>
            <p:ph type="title"/>
          </p:nvPr>
        </p:nvSpPr>
        <p:spPr/>
        <p:txBody>
          <a:bodyPr>
            <a:normAutofit fontScale="90000"/>
          </a:bodyPr>
          <a:lstStyle/>
          <a:p>
            <a:r>
              <a:rPr lang="en-US" dirty="0"/>
              <a:t>I</a:t>
            </a:r>
            <a:r>
              <a:rPr lang="en-US" sz="4000" dirty="0"/>
              <a:t>mpediments to correctly understanding and obeying God’s Word</a:t>
            </a:r>
            <a:endParaRPr lang="en-US" dirty="0"/>
          </a:p>
        </p:txBody>
      </p:sp>
      <p:sp>
        <p:nvSpPr>
          <p:cNvPr id="3" name="Content Placeholder 2">
            <a:extLst>
              <a:ext uri="{FF2B5EF4-FFF2-40B4-BE49-F238E27FC236}">
                <a16:creationId xmlns:a16="http://schemas.microsoft.com/office/drawing/2014/main" id="{C0D24EE4-0093-B000-277B-46F170C9DA7C}"/>
              </a:ext>
            </a:extLst>
          </p:cNvPr>
          <p:cNvSpPr>
            <a:spLocks noGrp="1"/>
          </p:cNvSpPr>
          <p:nvPr>
            <p:ph idx="1"/>
          </p:nvPr>
        </p:nvSpPr>
        <p:spPr>
          <a:xfrm>
            <a:off x="371474" y="1732449"/>
            <a:ext cx="11420475" cy="4811226"/>
          </a:xfrm>
        </p:spPr>
        <p:txBody>
          <a:bodyPr>
            <a:normAutofit/>
          </a:bodyPr>
          <a:lstStyle/>
          <a:p>
            <a:pPr marL="36900" indent="0">
              <a:buNone/>
            </a:pPr>
            <a:r>
              <a:rPr lang="en-US" sz="3200" dirty="0"/>
              <a:t>Sin:  Sin throws us into spiritual darkness. 1 Jn. 2:11</a:t>
            </a:r>
          </a:p>
          <a:p>
            <a:pPr marL="36900" indent="0">
              <a:buNone/>
            </a:pPr>
            <a:r>
              <a:rPr lang="en-US" sz="3200" dirty="0"/>
              <a:t>Self-reliance: physically, mentally, financially, educationally</a:t>
            </a:r>
          </a:p>
          <a:p>
            <a:pPr marL="36900" indent="0">
              <a:buNone/>
            </a:pPr>
            <a:r>
              <a:rPr lang="en-US" sz="3200" dirty="0"/>
              <a:t>It can happen to us:</a:t>
            </a:r>
          </a:p>
          <a:p>
            <a:pPr marL="36900" indent="0">
              <a:buNone/>
            </a:pPr>
            <a:r>
              <a:rPr lang="en-US" sz="3200" dirty="0"/>
              <a:t>Heb. 5:</a:t>
            </a:r>
            <a:r>
              <a:rPr lang="en-US" sz="1800" dirty="0">
                <a:solidFill>
                  <a:srgbClr val="000000"/>
                </a:solidFill>
                <a:latin typeface="Times New Roman" panose="02020603050405020304" pitchFamily="18" charset="0"/>
              </a:rPr>
              <a:t> </a:t>
            </a:r>
            <a:r>
              <a:rPr lang="en-US" sz="3200" dirty="0">
                <a:solidFill>
                  <a:schemeClr val="tx1"/>
                </a:solidFill>
                <a:latin typeface="+mj-lt"/>
              </a:rPr>
              <a:t>11  of whom we have much to say, and hard to explain, since you have become dull of hearing.</a:t>
            </a:r>
          </a:p>
          <a:p>
            <a:pPr marL="36900" indent="0">
              <a:buNone/>
            </a:pPr>
            <a:r>
              <a:rPr lang="en-US" sz="3200" dirty="0">
                <a:solidFill>
                  <a:schemeClr val="tx1"/>
                </a:solidFill>
                <a:latin typeface="+mj-lt"/>
              </a:rPr>
              <a:t>12  For though by this time you ought to be teachers, you need </a:t>
            </a:r>
            <a:r>
              <a:rPr lang="en-US" sz="3200" i="1" dirty="0">
                <a:solidFill>
                  <a:schemeClr val="tx1"/>
                </a:solidFill>
                <a:latin typeface="+mj-lt"/>
              </a:rPr>
              <a:t>someone</a:t>
            </a:r>
            <a:r>
              <a:rPr lang="en-US" sz="3200" i="0" dirty="0">
                <a:solidFill>
                  <a:schemeClr val="tx1"/>
                </a:solidFill>
                <a:latin typeface="+mj-lt"/>
              </a:rPr>
              <a:t> to teach you again the first principles of the oracles of God; and you have come to need milk and not solid food.</a:t>
            </a:r>
            <a:endParaRPr lang="en-US" sz="3200" dirty="0">
              <a:solidFill>
                <a:schemeClr val="tx1"/>
              </a:solidFill>
              <a:latin typeface="+mj-lt"/>
            </a:endParaRPr>
          </a:p>
        </p:txBody>
      </p:sp>
    </p:spTree>
    <p:extLst>
      <p:ext uri="{BB962C8B-B14F-4D97-AF65-F5344CB8AC3E}">
        <p14:creationId xmlns:p14="http://schemas.microsoft.com/office/powerpoint/2010/main" val="158045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9E0F-6E67-6B0A-AB0E-0030D9FA0E81}"/>
              </a:ext>
            </a:extLst>
          </p:cNvPr>
          <p:cNvSpPr>
            <a:spLocks noGrp="1"/>
          </p:cNvSpPr>
          <p:nvPr>
            <p:ph type="title"/>
          </p:nvPr>
        </p:nvSpPr>
        <p:spPr/>
        <p:txBody>
          <a:bodyPr/>
          <a:lstStyle/>
          <a:p>
            <a:r>
              <a:rPr lang="en-US" dirty="0"/>
              <a:t>Missing the main thing</a:t>
            </a:r>
          </a:p>
        </p:txBody>
      </p:sp>
      <p:sp>
        <p:nvSpPr>
          <p:cNvPr id="3" name="Content Placeholder 2">
            <a:extLst>
              <a:ext uri="{FF2B5EF4-FFF2-40B4-BE49-F238E27FC236}">
                <a16:creationId xmlns:a16="http://schemas.microsoft.com/office/drawing/2014/main" id="{BFB8EBE8-9B62-5EFB-9C42-46F48C2079C2}"/>
              </a:ext>
            </a:extLst>
          </p:cNvPr>
          <p:cNvSpPr>
            <a:spLocks noGrp="1"/>
          </p:cNvSpPr>
          <p:nvPr>
            <p:ph idx="1"/>
          </p:nvPr>
        </p:nvSpPr>
        <p:spPr/>
        <p:txBody>
          <a:bodyPr>
            <a:normAutofit/>
          </a:bodyPr>
          <a:lstStyle/>
          <a:p>
            <a:pPr marL="36900" indent="0">
              <a:buNone/>
            </a:pPr>
            <a:r>
              <a:rPr lang="en-US" sz="3200" dirty="0">
                <a:solidFill>
                  <a:schemeClr val="tx1"/>
                </a:solidFill>
                <a:effectLst/>
              </a:rPr>
              <a:t>Mt. 23:23  "Woe to you, scribes and Pharisees, hypocrites! For you pay tithe of mint and anise and cummin, and have neglected the weightier </a:t>
            </a:r>
            <a:r>
              <a:rPr lang="en-US" sz="3200" i="1" dirty="0">
                <a:solidFill>
                  <a:schemeClr val="tx1"/>
                </a:solidFill>
                <a:effectLst/>
              </a:rPr>
              <a:t>matters</a:t>
            </a:r>
            <a:r>
              <a:rPr lang="en-US" sz="3200" i="0" dirty="0">
                <a:solidFill>
                  <a:schemeClr val="tx1"/>
                </a:solidFill>
                <a:effectLst/>
              </a:rPr>
              <a:t> of the law: </a:t>
            </a:r>
            <a:r>
              <a:rPr lang="en-US" sz="3200" i="0" dirty="0">
                <a:solidFill>
                  <a:srgbClr val="FFFF00"/>
                </a:solidFill>
                <a:effectLst/>
              </a:rPr>
              <a:t>justice and mercy and faith</a:t>
            </a:r>
            <a:r>
              <a:rPr lang="en-US" sz="3200" i="0" dirty="0">
                <a:solidFill>
                  <a:schemeClr val="tx1"/>
                </a:solidFill>
                <a:effectLst/>
              </a:rPr>
              <a:t>. These you ought to have done, without leaving the others undone.</a:t>
            </a:r>
          </a:p>
          <a:p>
            <a:pPr marL="36900" indent="0">
              <a:buNone/>
            </a:pPr>
            <a:r>
              <a:rPr lang="en-US" sz="3200" i="0" dirty="0">
                <a:solidFill>
                  <a:schemeClr val="tx1"/>
                </a:solidFill>
                <a:effectLst/>
              </a:rPr>
              <a:t>24  "Blind guides, who strain out a gnat and swallow a camel!</a:t>
            </a:r>
            <a:endParaRPr lang="en-US" sz="3200" dirty="0">
              <a:solidFill>
                <a:schemeClr val="tx1"/>
              </a:solidFill>
              <a:effectLst/>
            </a:endParaRPr>
          </a:p>
        </p:txBody>
      </p:sp>
    </p:spTree>
    <p:extLst>
      <p:ext uri="{BB962C8B-B14F-4D97-AF65-F5344CB8AC3E}">
        <p14:creationId xmlns:p14="http://schemas.microsoft.com/office/powerpoint/2010/main" val="1276391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127E7-78DF-AC59-6EA3-6D92AA2CF15F}"/>
              </a:ext>
            </a:extLst>
          </p:cNvPr>
          <p:cNvSpPr>
            <a:spLocks noGrp="1"/>
          </p:cNvSpPr>
          <p:nvPr>
            <p:ph type="title"/>
          </p:nvPr>
        </p:nvSpPr>
        <p:spPr>
          <a:xfrm>
            <a:off x="919119" y="184087"/>
            <a:ext cx="10353762" cy="45720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061A57D-D4EC-AE54-4DC2-D9BE82C49F48}"/>
              </a:ext>
            </a:extLst>
          </p:cNvPr>
          <p:cNvSpPr>
            <a:spLocks noGrp="1"/>
          </p:cNvSpPr>
          <p:nvPr>
            <p:ph idx="1"/>
          </p:nvPr>
        </p:nvSpPr>
        <p:spPr>
          <a:xfrm>
            <a:off x="380246" y="851027"/>
            <a:ext cx="11525061" cy="5703682"/>
          </a:xfrm>
        </p:spPr>
        <p:txBody>
          <a:bodyPr>
            <a:normAutofit/>
          </a:bodyPr>
          <a:lstStyle/>
          <a:p>
            <a:pPr marL="36900" indent="0">
              <a:buNone/>
            </a:pPr>
            <a:r>
              <a:rPr lang="en-US" sz="3200" dirty="0">
                <a:solidFill>
                  <a:schemeClr val="tx1"/>
                </a:solidFill>
                <a:effectLst/>
              </a:rPr>
              <a:t>Lk. 16:13  "No servant can serve two masters; for either he will hate the one and love the other, or else he will be loyal to the one and despise the other. You cannot serve God and mammon."</a:t>
            </a:r>
          </a:p>
          <a:p>
            <a:pPr marL="36900" indent="0">
              <a:buNone/>
            </a:pPr>
            <a:r>
              <a:rPr lang="en-US" sz="3200" dirty="0">
                <a:solidFill>
                  <a:schemeClr val="tx1"/>
                </a:solidFill>
                <a:effectLst/>
              </a:rPr>
              <a:t>14  Now the Pharisees, who were lovers of money, also heard all these things, and they derided Him.</a:t>
            </a:r>
          </a:p>
          <a:p>
            <a:pPr marL="36900" indent="0">
              <a:buNone/>
            </a:pPr>
            <a:r>
              <a:rPr lang="en-US" sz="3200" dirty="0">
                <a:solidFill>
                  <a:schemeClr val="tx1"/>
                </a:solidFill>
                <a:effectLst/>
              </a:rPr>
              <a:t>15  And He said to them, "You are those who justify yourselves before men, but God knows your hearts. For what is </a:t>
            </a:r>
            <a:r>
              <a:rPr lang="en-US" sz="3200" dirty="0">
                <a:solidFill>
                  <a:srgbClr val="92D050"/>
                </a:solidFill>
                <a:effectLst/>
              </a:rPr>
              <a:t>highly esteemed among men </a:t>
            </a:r>
            <a:r>
              <a:rPr lang="en-US" sz="3200" dirty="0">
                <a:solidFill>
                  <a:schemeClr val="tx1"/>
                </a:solidFill>
                <a:effectLst/>
              </a:rPr>
              <a:t>is </a:t>
            </a:r>
            <a:r>
              <a:rPr lang="en-US" sz="3200" dirty="0">
                <a:solidFill>
                  <a:srgbClr val="0070C0"/>
                </a:solidFill>
                <a:effectLst/>
              </a:rPr>
              <a:t>an abomination in the sight of God</a:t>
            </a:r>
            <a:r>
              <a:rPr lang="en-US" sz="3200" dirty="0">
                <a:solidFill>
                  <a:schemeClr val="tx1"/>
                </a:solidFill>
                <a:effectLst/>
              </a:rPr>
              <a:t>.</a:t>
            </a:r>
          </a:p>
        </p:txBody>
      </p:sp>
    </p:spTree>
    <p:extLst>
      <p:ext uri="{BB962C8B-B14F-4D97-AF65-F5344CB8AC3E}">
        <p14:creationId xmlns:p14="http://schemas.microsoft.com/office/powerpoint/2010/main" val="2909049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62D77-4357-DFFF-6442-68F3A8D7DDA7}"/>
              </a:ext>
            </a:extLst>
          </p:cNvPr>
          <p:cNvSpPr>
            <a:spLocks noGrp="1"/>
          </p:cNvSpPr>
          <p:nvPr>
            <p:ph type="title"/>
          </p:nvPr>
        </p:nvSpPr>
        <p:spPr>
          <a:xfrm>
            <a:off x="323850" y="342900"/>
            <a:ext cx="11420475" cy="1237150"/>
          </a:xfrm>
        </p:spPr>
        <p:txBody>
          <a:bodyPr>
            <a:normAutofit fontScale="90000"/>
          </a:bodyPr>
          <a:lstStyle/>
          <a:p>
            <a:r>
              <a:rPr lang="en-US" dirty="0"/>
              <a:t>Overcoming barriers to understanding and doing God’s Will</a:t>
            </a:r>
          </a:p>
        </p:txBody>
      </p:sp>
      <p:sp>
        <p:nvSpPr>
          <p:cNvPr id="3" name="Content Placeholder 2">
            <a:extLst>
              <a:ext uri="{FF2B5EF4-FFF2-40B4-BE49-F238E27FC236}">
                <a16:creationId xmlns:a16="http://schemas.microsoft.com/office/drawing/2014/main" id="{42589A9D-1F96-7E8E-897D-C820A6464DDB}"/>
              </a:ext>
            </a:extLst>
          </p:cNvPr>
          <p:cNvSpPr>
            <a:spLocks noGrp="1"/>
          </p:cNvSpPr>
          <p:nvPr>
            <p:ph idx="1"/>
          </p:nvPr>
        </p:nvSpPr>
        <p:spPr>
          <a:xfrm>
            <a:off x="323850" y="1732449"/>
            <a:ext cx="11496675" cy="4935051"/>
          </a:xfrm>
        </p:spPr>
        <p:txBody>
          <a:bodyPr>
            <a:normAutofit/>
          </a:bodyPr>
          <a:lstStyle/>
          <a:p>
            <a:pPr marL="36900" indent="0">
              <a:buNone/>
            </a:pPr>
            <a:r>
              <a:rPr lang="en-US" sz="3200" dirty="0"/>
              <a:t>Confess our sin.</a:t>
            </a:r>
          </a:p>
          <a:p>
            <a:pPr marL="36900" indent="0">
              <a:buNone/>
            </a:pPr>
            <a:r>
              <a:rPr lang="en-US" sz="3200" dirty="0"/>
              <a:t>Rely fully on God to open our understanding to His perspective as revealed in His Word.  ~requires being “in” the book.</a:t>
            </a:r>
          </a:p>
          <a:p>
            <a:pPr marL="36900" indent="0">
              <a:buNone/>
            </a:pPr>
            <a:r>
              <a:rPr lang="en-US" sz="3200" dirty="0"/>
              <a:t>Do what God has asked of us and provided the power for us to do: </a:t>
            </a:r>
          </a:p>
          <a:p>
            <a:pPr marL="36900" indent="0">
              <a:buNone/>
            </a:pPr>
            <a:r>
              <a:rPr lang="en-US" sz="3200" dirty="0"/>
              <a:t>Love (Jn. 13:34,35) </a:t>
            </a:r>
          </a:p>
          <a:p>
            <a:pPr marL="36900" indent="0">
              <a:buNone/>
            </a:pPr>
            <a:r>
              <a:rPr lang="en-US" sz="3200" dirty="0"/>
              <a:t>Justice, mercy, humility (Mic. 6:8) </a:t>
            </a:r>
          </a:p>
          <a:p>
            <a:pPr marL="36900" indent="0">
              <a:buNone/>
            </a:pPr>
            <a:r>
              <a:rPr lang="en-US" sz="3200" dirty="0"/>
              <a:t>Make disciples (Mt. 28:19,20)</a:t>
            </a:r>
          </a:p>
        </p:txBody>
      </p:sp>
    </p:spTree>
    <p:extLst>
      <p:ext uri="{BB962C8B-B14F-4D97-AF65-F5344CB8AC3E}">
        <p14:creationId xmlns:p14="http://schemas.microsoft.com/office/powerpoint/2010/main" val="295097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9997B-1392-959B-74C0-C2CA537692C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5DDA7DB-D724-B6BF-7D34-7C030B7CC776}"/>
              </a:ext>
            </a:extLst>
          </p:cNvPr>
          <p:cNvSpPr>
            <a:spLocks noGrp="1"/>
          </p:cNvSpPr>
          <p:nvPr>
            <p:ph idx="1"/>
          </p:nvPr>
        </p:nvSpPr>
        <p:spPr>
          <a:xfrm>
            <a:off x="913795" y="742949"/>
            <a:ext cx="10353762" cy="5762625"/>
          </a:xfrm>
        </p:spPr>
        <p:txBody>
          <a:bodyPr>
            <a:normAutofit/>
          </a:bodyPr>
          <a:lstStyle/>
          <a:p>
            <a:pPr marL="36900" indent="0">
              <a:buNone/>
            </a:pPr>
            <a:r>
              <a:rPr lang="en-US" sz="3200" dirty="0">
                <a:solidFill>
                  <a:schemeClr val="tx1"/>
                </a:solidFill>
              </a:rPr>
              <a:t>1 Jn. 1:2  The life appeared; we have seen it and testify to it, and we proclaim to you the eternal life, which was with the Father and has appeared to us.</a:t>
            </a:r>
          </a:p>
          <a:p>
            <a:pPr marL="36900" indent="0">
              <a:buNone/>
            </a:pPr>
            <a:r>
              <a:rPr lang="en-US" sz="3200" dirty="0">
                <a:solidFill>
                  <a:schemeClr val="tx1"/>
                </a:solidFill>
              </a:rPr>
              <a:t>3  We proclaim to you what we have seen and heard, so that you also may have fellowship with us. And our fellowship is with the Father and with his Son, Jesus Christ.</a:t>
            </a:r>
          </a:p>
          <a:p>
            <a:pPr marL="36900" indent="0">
              <a:buNone/>
            </a:pPr>
            <a:r>
              <a:rPr lang="en-US" sz="3200" dirty="0">
                <a:solidFill>
                  <a:schemeClr val="tx1"/>
                </a:solidFill>
              </a:rPr>
              <a:t>4  We write this to make our joy complete.</a:t>
            </a:r>
          </a:p>
        </p:txBody>
      </p:sp>
    </p:spTree>
    <p:extLst>
      <p:ext uri="{BB962C8B-B14F-4D97-AF65-F5344CB8AC3E}">
        <p14:creationId xmlns:p14="http://schemas.microsoft.com/office/powerpoint/2010/main" val="8012204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Slate</Template>
  <TotalTime>1037</TotalTime>
  <Words>1848</Words>
  <Application>Microsoft Office PowerPoint</Application>
  <PresentationFormat>Widescreen</PresentationFormat>
  <Paragraphs>107</Paragraphs>
  <Slides>24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Aptos</vt:lpstr>
      <vt:lpstr>Calisto MT</vt:lpstr>
      <vt:lpstr>inherit</vt:lpstr>
      <vt:lpstr>Open Sans</vt:lpstr>
      <vt:lpstr>Playfair Display</vt:lpstr>
      <vt:lpstr>Times New Roman</vt:lpstr>
      <vt:lpstr>Wingdings 2</vt:lpstr>
      <vt:lpstr>Slate</vt:lpstr>
      <vt:lpstr>PowerPoint Presentation</vt:lpstr>
      <vt:lpstr>The Proper Perspective ~Don’t miss the main thing.~</vt:lpstr>
      <vt:lpstr>Our gameplan:</vt:lpstr>
      <vt:lpstr>A synopsis of the passages:</vt:lpstr>
      <vt:lpstr>The Pharisees demonstrate their blindness toward Jesus. </vt:lpstr>
      <vt:lpstr>PowerPoint Presentation</vt:lpstr>
      <vt:lpstr>Jesus rebukes the Pharisees.</vt:lpstr>
      <vt:lpstr>What does “adulterous” mean?</vt:lpstr>
      <vt:lpstr>The sign of Jonah the prophet</vt:lpstr>
      <vt:lpstr>Jesus rebukes the Pharisees.</vt:lpstr>
      <vt:lpstr>Did Jesus give signs to authenticate His identity during His earthly ministry?</vt:lpstr>
      <vt:lpstr>A parenthetical explanation:</vt:lpstr>
      <vt:lpstr>Jesus warns the disciples not be like the Pharisees.</vt:lpstr>
      <vt:lpstr>The disciples demonstrate their blindness.</vt:lpstr>
      <vt:lpstr>Jesus rebukes the disciples.</vt:lpstr>
      <vt:lpstr>Jesus rebukes the disciples.</vt:lpstr>
      <vt:lpstr>The disciples come to the proper perspective.</vt:lpstr>
      <vt:lpstr>Why did Jesus use figurative language that the disciples didn’t understand?</vt:lpstr>
      <vt:lpstr>How could we follow the hypocrisy of the Pharisees?</vt:lpstr>
      <vt:lpstr>Impediments to correctly understanding and obeying God’s Word</vt:lpstr>
      <vt:lpstr>Missing the main thing</vt:lpstr>
      <vt:lpstr>PowerPoint Presentation</vt:lpstr>
      <vt:lpstr>Overcoming barriers to understanding and doing God’s Will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Jeff Engelman</dc:creator>
  <cp:lastModifiedBy>Jeff Engelman</cp:lastModifiedBy>
  <cp:revision>9</cp:revision>
  <dcterms:created xsi:type="dcterms:W3CDTF">2024-10-12T20:09:17Z</dcterms:created>
  <dcterms:modified xsi:type="dcterms:W3CDTF">2024-10-13T13:27:00Z</dcterms:modified>
</cp:coreProperties>
</file>