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847109436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847109436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8471094361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8471094361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8471094361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8471094361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847109436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847109436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847109436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847109436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8471094361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8471094361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8471094361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847109436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8471094361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8471094361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847109436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847109436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847109436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847109436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8471094361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8471094361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8471094361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8471094361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8471094361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8471094361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8471094361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8471094361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847109436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847109436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a06d7ca2b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a06d7ca2b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a06d7ca2b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a06d7ca2b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8bd6787ce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8bd6787ce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8bd6787ce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8bd6787ce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8bd6787ceb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8bd6787ceb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8471094361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847109436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8bd6787ce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8bd6787ce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8bd6787ceb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8bd6787ceb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580303"/>
                </a:solidFill>
              </a:rPr>
              <a:t>Dealing </a:t>
            </a:r>
            <a:r>
              <a:rPr lang="en">
                <a:solidFill>
                  <a:srgbClr val="580303"/>
                </a:solidFill>
              </a:rPr>
              <a:t>with Temptation</a:t>
            </a:r>
            <a:endParaRPr>
              <a:solidFill>
                <a:srgbClr val="580303"/>
              </a:solidFill>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3000">
                <a:solidFill>
                  <a:srgbClr val="580303"/>
                </a:solidFill>
              </a:rPr>
              <a:t>Beyond Management</a:t>
            </a:r>
            <a:endParaRPr sz="3000">
              <a:solidFill>
                <a:schemeClr val="accent3"/>
              </a:solidFill>
            </a:endParaRPr>
          </a:p>
        </p:txBody>
      </p:sp>
      <p:pic>
        <p:nvPicPr>
          <p:cNvPr id="56" name="Google Shape;56;p13" title="download.jpg"/>
          <p:cNvPicPr preferRelativeResize="0"/>
          <p:nvPr/>
        </p:nvPicPr>
        <p:blipFill>
          <a:blip r:embed="rId3">
            <a:alphaModFix amt="36000"/>
          </a:blip>
          <a:stretch>
            <a:fillRect/>
          </a:stretch>
        </p:blipFill>
        <p:spPr>
          <a:xfrm>
            <a:off x="0" y="3"/>
            <a:ext cx="914400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path path="circle">
            <a:fillToRect b="50%" l="50%" r="50%" t="50%"/>
          </a:path>
          <a:tileRect/>
        </a:gradFill>
      </p:bgPr>
    </p:bg>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James 4:7</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3500">
                <a:solidFill>
                  <a:schemeClr val="dk1"/>
                </a:solidFill>
              </a:rPr>
              <a:t>Therefore submit to God, RESIST the Devil, and he will flee from you.</a:t>
            </a:r>
            <a:endParaRPr sz="35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100000">
              <a:srgbClr val="540303"/>
            </a:gs>
          </a:gsLst>
          <a:lin ang="5400012" scaled="0"/>
        </a:gradFill>
      </p:bgPr>
    </p:bg>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1 Peter 5:8-9</a:t>
            </a:r>
            <a:endParaRPr/>
          </a:p>
        </p:txBody>
      </p:sp>
      <p:sp>
        <p:nvSpPr>
          <p:cNvPr id="68" name="Google Shape;68;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3100">
                <a:solidFill>
                  <a:schemeClr val="dk1"/>
                </a:solidFill>
              </a:rPr>
              <a:t>Be sober-minded: be watchful.  Your adversary the Devil prowls around like a roaring lion, seeking someone to devour.  RESIST him, firm in your faith, knowing that the same kinds of suffering are being experienced by your brotherhood throughout the world.</a:t>
            </a:r>
            <a:endParaRPr sz="31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61000">
              <a:srgbClr val="980202"/>
            </a:gs>
            <a:gs pos="100000">
              <a:srgbClr val="540303"/>
            </a:gs>
          </a:gsLst>
          <a:lin ang="5400012" scaled="0"/>
        </a:gradFill>
      </p:bgPr>
    </p:bg>
    <p:spTree>
      <p:nvGrpSpPr>
        <p:cNvPr id="72" name="Shape 72"/>
        <p:cNvGrpSpPr/>
        <p:nvPr/>
      </p:nvGrpSpPr>
      <p:grpSpPr>
        <a:xfrm>
          <a:off x="0" y="0"/>
          <a:ext cx="0" cy="0"/>
          <a:chOff x="0" y="0"/>
          <a:chExt cx="0" cy="0"/>
        </a:xfrm>
      </p:grpSpPr>
      <p:sp>
        <p:nvSpPr>
          <p:cNvPr id="73" name="Google Shape;73;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Ephesians 6:10-11</a:t>
            </a:r>
            <a:endParaRPr/>
          </a:p>
        </p:txBody>
      </p:sp>
      <p:sp>
        <p:nvSpPr>
          <p:cNvPr id="74" name="Google Shape;74;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3100">
                <a:solidFill>
                  <a:schemeClr val="dk1"/>
                </a:solidFill>
              </a:rPr>
              <a:t>Finally, be strong in the Lord and in the strength of His might.  Put on the whole armor of God, that you may be able to STAND against the schemes of the devil.</a:t>
            </a:r>
            <a:endParaRPr sz="31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39000">
              <a:srgbClr val="BA0101"/>
            </a:gs>
            <a:gs pos="79000">
              <a:srgbClr val="980202"/>
            </a:gs>
            <a:gs pos="100000">
              <a:srgbClr val="540303"/>
            </a:gs>
          </a:gsLst>
          <a:lin ang="5400012" scaled="0"/>
        </a:gradFill>
      </p:bgPr>
    </p:bg>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Ephesians 4:26-27 &amp; 2 Timothy 2:22</a:t>
            </a:r>
            <a:endParaRPr/>
          </a:p>
        </p:txBody>
      </p:sp>
      <p:sp>
        <p:nvSpPr>
          <p:cNvPr id="80" name="Google Shape;80;p17"/>
          <p:cNvSpPr txBox="1"/>
          <p:nvPr>
            <p:ph idx="1" type="body"/>
          </p:nvPr>
        </p:nvSpPr>
        <p:spPr>
          <a:xfrm>
            <a:off x="311700" y="1081200"/>
            <a:ext cx="8650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solidFill>
                  <a:schemeClr val="dk1"/>
                </a:solidFill>
              </a:rPr>
              <a:t>Be angry and do not sin; do not let the sun go down on your anger, and give no opportunity to the devil.</a:t>
            </a:r>
            <a:endParaRPr sz="2800">
              <a:solidFill>
                <a:schemeClr val="dk1"/>
              </a:solidFill>
            </a:endParaRPr>
          </a:p>
          <a:p>
            <a:pPr indent="0" lvl="0" marL="0" rtl="0" algn="l">
              <a:spcBef>
                <a:spcPts val="1200"/>
              </a:spcBef>
              <a:spcAft>
                <a:spcPts val="0"/>
              </a:spcAft>
              <a:buNone/>
            </a:pPr>
            <a:r>
              <a:t/>
            </a:r>
            <a:endParaRPr sz="100">
              <a:solidFill>
                <a:schemeClr val="dk1"/>
              </a:solidFill>
            </a:endParaRPr>
          </a:p>
          <a:p>
            <a:pPr indent="0" lvl="0" marL="0" rtl="0" algn="l">
              <a:spcBef>
                <a:spcPts val="1200"/>
              </a:spcBef>
              <a:spcAft>
                <a:spcPts val="1200"/>
              </a:spcAft>
              <a:buNone/>
            </a:pPr>
            <a:r>
              <a:rPr lang="en" sz="3100">
                <a:solidFill>
                  <a:schemeClr val="dk1"/>
                </a:solidFill>
              </a:rPr>
              <a:t>So flee youthful passions and pursue righteousness, faith, love, and peace, along with those who call on the Lord from a pure heart.</a:t>
            </a:r>
            <a:endParaRPr sz="31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29000">
              <a:srgbClr val="CB0101"/>
            </a:gs>
            <a:gs pos="50000">
              <a:srgbClr val="BA0101"/>
            </a:gs>
            <a:gs pos="84000">
              <a:srgbClr val="980202"/>
            </a:gs>
            <a:gs pos="100000">
              <a:srgbClr val="540303"/>
            </a:gs>
          </a:gsLst>
          <a:lin ang="5400012" scaled="0"/>
        </a:gradFill>
      </p:bgPr>
    </p:bg>
    <p:spTree>
      <p:nvGrpSpPr>
        <p:cNvPr id="84" name="Shape 84"/>
        <p:cNvGrpSpPr/>
        <p:nvPr/>
      </p:nvGrpSpPr>
      <p:grpSpPr>
        <a:xfrm>
          <a:off x="0" y="0"/>
          <a:ext cx="0" cy="0"/>
          <a:chOff x="0" y="0"/>
          <a:chExt cx="0" cy="0"/>
        </a:xfrm>
      </p:grpSpPr>
      <p:sp>
        <p:nvSpPr>
          <p:cNvPr id="85" name="Google Shape;85;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Romans 6:12-13</a:t>
            </a:r>
            <a:endParaRPr/>
          </a:p>
        </p:txBody>
      </p:sp>
      <p:sp>
        <p:nvSpPr>
          <p:cNvPr id="86" name="Google Shape;86;p18"/>
          <p:cNvSpPr txBox="1"/>
          <p:nvPr>
            <p:ph idx="1" type="body"/>
          </p:nvPr>
        </p:nvSpPr>
        <p:spPr>
          <a:xfrm>
            <a:off x="311700" y="1081200"/>
            <a:ext cx="8650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3100">
                <a:solidFill>
                  <a:schemeClr val="dk1"/>
                </a:solidFill>
              </a:rPr>
              <a:t>Let not sin therefore reign in your mortal body, to make you obey its passions. Do not present your members to sin as instruments for unrighteousness, but present yourselves to God as those who have been brought from death to life, and your members to God as instruments for righteousness.</a:t>
            </a:r>
            <a:endParaRPr sz="31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B0000"/>
            </a:gs>
            <a:gs pos="55000">
              <a:srgbClr val="CB0101"/>
            </a:gs>
            <a:gs pos="78000">
              <a:srgbClr val="BA0101"/>
            </a:gs>
            <a:gs pos="95000">
              <a:srgbClr val="980202"/>
            </a:gs>
            <a:gs pos="100000">
              <a:srgbClr val="540303"/>
            </a:gs>
          </a:gsLst>
          <a:lin ang="5400012" scaled="0"/>
        </a:gradFill>
      </p:bgPr>
    </p:bg>
    <p:spTree>
      <p:nvGrpSpPr>
        <p:cNvPr id="90" name="Shape 90"/>
        <p:cNvGrpSpPr/>
        <p:nvPr/>
      </p:nvGrpSpPr>
      <p:grpSpPr>
        <a:xfrm>
          <a:off x="0" y="0"/>
          <a:ext cx="0" cy="0"/>
          <a:chOff x="0" y="0"/>
          <a:chExt cx="0" cy="0"/>
        </a:xfrm>
      </p:grpSpPr>
      <p:sp>
        <p:nvSpPr>
          <p:cNvPr id="91" name="Google Shape;91;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Colossians 3:5</a:t>
            </a:r>
            <a:endParaRPr/>
          </a:p>
        </p:txBody>
      </p:sp>
      <p:sp>
        <p:nvSpPr>
          <p:cNvPr id="92" name="Google Shape;92;p19"/>
          <p:cNvSpPr txBox="1"/>
          <p:nvPr>
            <p:ph idx="1" type="body"/>
          </p:nvPr>
        </p:nvSpPr>
        <p:spPr>
          <a:xfrm>
            <a:off x="311700" y="1081200"/>
            <a:ext cx="8650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3100">
                <a:solidFill>
                  <a:schemeClr val="dk1"/>
                </a:solidFill>
              </a:rPr>
              <a:t>Put to death therefore what is earthly in you: sexual immorality, impurity, passion, evil desire, and covetousness, which is idolatry.</a:t>
            </a:r>
            <a:endParaRPr sz="31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96" name="Shape 96"/>
        <p:cNvGrpSpPr/>
        <p:nvPr/>
      </p:nvGrpSpPr>
      <p:grpSpPr>
        <a:xfrm>
          <a:off x="0" y="0"/>
          <a:ext cx="0" cy="0"/>
          <a:chOff x="0" y="0"/>
          <a:chExt cx="0" cy="0"/>
        </a:xfrm>
      </p:grpSpPr>
      <p:sp>
        <p:nvSpPr>
          <p:cNvPr id="97" name="Google Shape;97;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020"/>
              <a:t>Overcoming Temptation</a:t>
            </a:r>
            <a:endParaRPr sz="3020"/>
          </a:p>
        </p:txBody>
      </p:sp>
      <p:sp>
        <p:nvSpPr>
          <p:cNvPr id="98" name="Google Shape;98;p20"/>
          <p:cNvSpPr txBox="1"/>
          <p:nvPr>
            <p:ph idx="1" type="body"/>
          </p:nvPr>
        </p:nvSpPr>
        <p:spPr>
          <a:xfrm>
            <a:off x="988500" y="1173850"/>
            <a:ext cx="6826500" cy="3416400"/>
          </a:xfrm>
          <a:prstGeom prst="rect">
            <a:avLst/>
          </a:prstGeom>
        </p:spPr>
        <p:txBody>
          <a:bodyPr anchorCtr="0" anchor="t" bIns="91425" lIns="91425" spcFirstLastPara="1" rIns="91425" wrap="square" tIns="91425">
            <a:normAutofit/>
          </a:bodyPr>
          <a:lstStyle/>
          <a:p>
            <a:pPr indent="-374650" lvl="0" marL="457200" rtl="0" algn="l">
              <a:spcBef>
                <a:spcPts val="0"/>
              </a:spcBef>
              <a:spcAft>
                <a:spcPts val="0"/>
              </a:spcAft>
              <a:buClr>
                <a:srgbClr val="212121"/>
              </a:buClr>
              <a:buSzPts val="2300"/>
              <a:buChar char="●"/>
            </a:pPr>
            <a:r>
              <a:rPr lang="en" sz="2300">
                <a:solidFill>
                  <a:srgbClr val="212121"/>
                </a:solidFill>
              </a:rPr>
              <a:t>Submit to God</a:t>
            </a:r>
            <a:endParaRPr sz="2300">
              <a:solidFill>
                <a:srgbClr val="212121"/>
              </a:solidFill>
            </a:endParaRPr>
          </a:p>
          <a:p>
            <a:pPr indent="-374650" lvl="0" marL="457200" rtl="0" algn="l">
              <a:spcBef>
                <a:spcPts val="0"/>
              </a:spcBef>
              <a:spcAft>
                <a:spcPts val="0"/>
              </a:spcAft>
              <a:buClr>
                <a:srgbClr val="212121"/>
              </a:buClr>
              <a:buSzPts val="2300"/>
              <a:buChar char="●"/>
            </a:pPr>
            <a:r>
              <a:rPr lang="en" sz="2300">
                <a:solidFill>
                  <a:srgbClr val="212121"/>
                </a:solidFill>
              </a:rPr>
              <a:t>Stand Firm in the Faith</a:t>
            </a:r>
            <a:endParaRPr sz="2300">
              <a:solidFill>
                <a:srgbClr val="212121"/>
              </a:solidFill>
            </a:endParaRPr>
          </a:p>
          <a:p>
            <a:pPr indent="-374650" lvl="0" marL="457200" rtl="0" algn="l">
              <a:spcBef>
                <a:spcPts val="0"/>
              </a:spcBef>
              <a:spcAft>
                <a:spcPts val="0"/>
              </a:spcAft>
              <a:buClr>
                <a:srgbClr val="212121"/>
              </a:buClr>
              <a:buSzPts val="2300"/>
              <a:buChar char="●"/>
            </a:pPr>
            <a:r>
              <a:rPr lang="en" sz="2300">
                <a:solidFill>
                  <a:srgbClr val="212121"/>
                </a:solidFill>
              </a:rPr>
              <a:t>Pursue Righteousness</a:t>
            </a:r>
            <a:endParaRPr sz="2300">
              <a:solidFill>
                <a:srgbClr val="212121"/>
              </a:solidFill>
            </a:endParaRPr>
          </a:p>
          <a:p>
            <a:pPr indent="-374650" lvl="0" marL="457200" rtl="0" algn="l">
              <a:spcBef>
                <a:spcPts val="0"/>
              </a:spcBef>
              <a:spcAft>
                <a:spcPts val="0"/>
              </a:spcAft>
              <a:buClr>
                <a:srgbClr val="212121"/>
              </a:buClr>
              <a:buSzPts val="2300"/>
              <a:buChar char="●"/>
            </a:pPr>
            <a:r>
              <a:rPr lang="en" sz="2300">
                <a:solidFill>
                  <a:srgbClr val="212121"/>
                </a:solidFill>
              </a:rPr>
              <a:t>Resist the Devil</a:t>
            </a:r>
            <a:endParaRPr sz="2300">
              <a:solidFill>
                <a:srgbClr val="212121"/>
              </a:solidFill>
            </a:endParaRPr>
          </a:p>
          <a:p>
            <a:pPr indent="-374650" lvl="0" marL="457200" rtl="0" algn="l">
              <a:spcBef>
                <a:spcPts val="0"/>
              </a:spcBef>
              <a:spcAft>
                <a:spcPts val="0"/>
              </a:spcAft>
              <a:buClr>
                <a:srgbClr val="212121"/>
              </a:buClr>
              <a:buSzPts val="2300"/>
              <a:buChar char="●"/>
            </a:pPr>
            <a:r>
              <a:rPr lang="en" sz="2300">
                <a:solidFill>
                  <a:srgbClr val="212121"/>
                </a:solidFill>
              </a:rPr>
              <a:t>Give No Opportunity</a:t>
            </a:r>
            <a:endParaRPr sz="2300">
              <a:solidFill>
                <a:srgbClr val="212121"/>
              </a:solidFill>
            </a:endParaRPr>
          </a:p>
          <a:p>
            <a:pPr indent="-374650" lvl="0" marL="457200" rtl="0" algn="l">
              <a:spcBef>
                <a:spcPts val="0"/>
              </a:spcBef>
              <a:spcAft>
                <a:spcPts val="0"/>
              </a:spcAft>
              <a:buClr>
                <a:srgbClr val="212121"/>
              </a:buClr>
              <a:buSzPts val="2300"/>
              <a:buChar char="●"/>
            </a:pPr>
            <a:r>
              <a:rPr lang="en" sz="2300">
                <a:solidFill>
                  <a:srgbClr val="212121"/>
                </a:solidFill>
              </a:rPr>
              <a:t>Be Watchful</a:t>
            </a:r>
            <a:endParaRPr sz="2300">
              <a:solidFill>
                <a:srgbClr val="212121"/>
              </a:solidFill>
            </a:endParaRPr>
          </a:p>
          <a:p>
            <a:pPr indent="-374650" lvl="0" marL="457200" rtl="0" algn="l">
              <a:spcBef>
                <a:spcPts val="0"/>
              </a:spcBef>
              <a:spcAft>
                <a:spcPts val="0"/>
              </a:spcAft>
              <a:buClr>
                <a:srgbClr val="212121"/>
              </a:buClr>
              <a:buSzPts val="2300"/>
              <a:buChar char="●"/>
            </a:pPr>
            <a:r>
              <a:rPr lang="en" sz="2300">
                <a:solidFill>
                  <a:srgbClr val="212121"/>
                </a:solidFill>
              </a:rPr>
              <a:t>Don’t Present Yourself as an Instrument of Sin</a:t>
            </a:r>
            <a:endParaRPr sz="2300">
              <a:solidFill>
                <a:srgbClr val="212121"/>
              </a:solidFill>
            </a:endParaRPr>
          </a:p>
          <a:p>
            <a:pPr indent="-374650" lvl="0" marL="457200" rtl="0" algn="l">
              <a:spcBef>
                <a:spcPts val="0"/>
              </a:spcBef>
              <a:spcAft>
                <a:spcPts val="0"/>
              </a:spcAft>
              <a:buClr>
                <a:srgbClr val="212121"/>
              </a:buClr>
              <a:buSzPts val="2300"/>
              <a:buChar char="●"/>
            </a:pPr>
            <a:r>
              <a:rPr lang="en" sz="2300">
                <a:solidFill>
                  <a:srgbClr val="212121"/>
                </a:solidFill>
              </a:rPr>
              <a:t>Put to Death What is Earthly</a:t>
            </a:r>
            <a:endParaRPr sz="2300">
              <a:solidFill>
                <a:srgbClr val="21212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02" name="Shape 102"/>
        <p:cNvGrpSpPr/>
        <p:nvPr/>
      </p:nvGrpSpPr>
      <p:grpSpPr>
        <a:xfrm>
          <a:off x="0" y="0"/>
          <a:ext cx="0" cy="0"/>
          <a:chOff x="0" y="0"/>
          <a:chExt cx="0" cy="0"/>
        </a:xfrm>
      </p:grpSpPr>
      <p:sp>
        <p:nvSpPr>
          <p:cNvPr id="103" name="Google Shape;103;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020"/>
              <a:t>Cutting Out </a:t>
            </a:r>
            <a:r>
              <a:rPr lang="en" sz="3020"/>
              <a:t>Temptation - a 4-Step Strategy</a:t>
            </a:r>
            <a:endParaRPr sz="3020"/>
          </a:p>
        </p:txBody>
      </p:sp>
      <p:sp>
        <p:nvSpPr>
          <p:cNvPr id="104" name="Google Shape;104;p21"/>
          <p:cNvSpPr txBox="1"/>
          <p:nvPr>
            <p:ph idx="1" type="body"/>
          </p:nvPr>
        </p:nvSpPr>
        <p:spPr>
          <a:xfrm>
            <a:off x="988500" y="1173850"/>
            <a:ext cx="6826500" cy="3416400"/>
          </a:xfrm>
          <a:prstGeom prst="rect">
            <a:avLst/>
          </a:prstGeom>
        </p:spPr>
        <p:txBody>
          <a:bodyPr anchorCtr="0" anchor="t" bIns="91425" lIns="91425" spcFirstLastPara="1" rIns="91425" wrap="square" tIns="91425">
            <a:normAutofit lnSpcReduction="20000"/>
          </a:bodyPr>
          <a:lstStyle/>
          <a:p>
            <a:pPr indent="-419100" lvl="0" marL="457200" rtl="0" algn="l">
              <a:spcBef>
                <a:spcPts val="0"/>
              </a:spcBef>
              <a:spcAft>
                <a:spcPts val="0"/>
              </a:spcAft>
              <a:buClr>
                <a:srgbClr val="212121"/>
              </a:buClr>
              <a:buSzPts val="3000"/>
              <a:buChar char="●"/>
            </a:pPr>
            <a:r>
              <a:rPr lang="en" sz="3000">
                <a:solidFill>
                  <a:srgbClr val="212121"/>
                </a:solidFill>
              </a:rPr>
              <a:t>Expose Sin</a:t>
            </a:r>
            <a:endParaRPr sz="3000">
              <a:solidFill>
                <a:srgbClr val="212121"/>
              </a:solidFill>
            </a:endParaRPr>
          </a:p>
          <a:p>
            <a:pPr indent="0" lvl="0" marL="457200" rtl="0" algn="l">
              <a:spcBef>
                <a:spcPts val="1200"/>
              </a:spcBef>
              <a:spcAft>
                <a:spcPts val="0"/>
              </a:spcAft>
              <a:buNone/>
            </a:pPr>
            <a:r>
              <a:t/>
            </a:r>
            <a:endParaRPr sz="1000">
              <a:solidFill>
                <a:srgbClr val="212121"/>
              </a:solidFill>
            </a:endParaRPr>
          </a:p>
          <a:p>
            <a:pPr indent="-419100" lvl="0" marL="457200" rtl="0" algn="l">
              <a:spcBef>
                <a:spcPts val="1200"/>
              </a:spcBef>
              <a:spcAft>
                <a:spcPts val="0"/>
              </a:spcAft>
              <a:buClr>
                <a:srgbClr val="212121"/>
              </a:buClr>
              <a:buSzPts val="3000"/>
              <a:buChar char="●"/>
            </a:pPr>
            <a:r>
              <a:rPr lang="en" sz="3000">
                <a:solidFill>
                  <a:srgbClr val="212121"/>
                </a:solidFill>
              </a:rPr>
              <a:t>Cut Off What Kills</a:t>
            </a:r>
            <a:endParaRPr sz="3000">
              <a:solidFill>
                <a:srgbClr val="212121"/>
              </a:solidFill>
            </a:endParaRPr>
          </a:p>
          <a:p>
            <a:pPr indent="0" lvl="0" marL="457200" rtl="0" algn="l">
              <a:spcBef>
                <a:spcPts val="1200"/>
              </a:spcBef>
              <a:spcAft>
                <a:spcPts val="0"/>
              </a:spcAft>
              <a:buNone/>
            </a:pPr>
            <a:r>
              <a:t/>
            </a:r>
            <a:endParaRPr sz="1000">
              <a:solidFill>
                <a:srgbClr val="212121"/>
              </a:solidFill>
            </a:endParaRPr>
          </a:p>
          <a:p>
            <a:pPr indent="-419100" lvl="0" marL="457200" rtl="0" algn="l">
              <a:spcBef>
                <a:spcPts val="1200"/>
              </a:spcBef>
              <a:spcAft>
                <a:spcPts val="0"/>
              </a:spcAft>
              <a:buClr>
                <a:srgbClr val="212121"/>
              </a:buClr>
              <a:buSzPts val="3000"/>
              <a:buChar char="●"/>
            </a:pPr>
            <a:r>
              <a:rPr lang="en" sz="3000">
                <a:solidFill>
                  <a:srgbClr val="212121"/>
                </a:solidFill>
              </a:rPr>
              <a:t>Know When to Actually Flee</a:t>
            </a:r>
            <a:endParaRPr sz="3000">
              <a:solidFill>
                <a:srgbClr val="212121"/>
              </a:solidFill>
            </a:endParaRPr>
          </a:p>
          <a:p>
            <a:pPr indent="0" lvl="0" marL="457200" rtl="0" algn="l">
              <a:spcBef>
                <a:spcPts val="1200"/>
              </a:spcBef>
              <a:spcAft>
                <a:spcPts val="0"/>
              </a:spcAft>
              <a:buNone/>
            </a:pPr>
            <a:r>
              <a:t/>
            </a:r>
            <a:endParaRPr sz="1050">
              <a:solidFill>
                <a:srgbClr val="212121"/>
              </a:solidFill>
            </a:endParaRPr>
          </a:p>
          <a:p>
            <a:pPr indent="-419100" lvl="0" marL="457200" rtl="0" algn="l">
              <a:spcBef>
                <a:spcPts val="1200"/>
              </a:spcBef>
              <a:spcAft>
                <a:spcPts val="0"/>
              </a:spcAft>
              <a:buClr>
                <a:srgbClr val="212121"/>
              </a:buClr>
              <a:buSzPts val="3000"/>
              <a:buChar char="●"/>
            </a:pPr>
            <a:r>
              <a:rPr lang="en" sz="3000">
                <a:solidFill>
                  <a:srgbClr val="212121"/>
                </a:solidFill>
              </a:rPr>
              <a:t>Focus on the Spirit</a:t>
            </a:r>
            <a:endParaRPr sz="3000">
              <a:solidFill>
                <a:srgbClr val="21212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04">
                                            <p:txEl>
                                              <p:pRg end="0" st="0"/>
                                            </p:txEl>
                                          </p:spTgt>
                                        </p:tgtEl>
                                        <p:attrNameLst>
                                          <p:attrName>style.visibility</p:attrName>
                                        </p:attrNameLst>
                                      </p:cBhvr>
                                      <p:to>
                                        <p:strVal val="visible"/>
                                      </p:to>
                                    </p:set>
                                    <p:anim calcmode="lin" valueType="num">
                                      <p:cBhvr additive="base">
                                        <p:cTn dur="1000"/>
                                        <p:tgtEl>
                                          <p:spTgt spid="104">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04">
                                            <p:txEl>
                                              <p:pRg end="1" st="1"/>
                                            </p:txEl>
                                          </p:spTgt>
                                        </p:tgtEl>
                                        <p:attrNameLst>
                                          <p:attrName>style.visibility</p:attrName>
                                        </p:attrNameLst>
                                      </p:cBhvr>
                                      <p:to>
                                        <p:strVal val="visible"/>
                                      </p:to>
                                    </p:set>
                                    <p:anim calcmode="lin" valueType="num">
                                      <p:cBhvr additive="base">
                                        <p:cTn dur="1000"/>
                                        <p:tgtEl>
                                          <p:spTgt spid="104">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04">
                                            <p:txEl>
                                              <p:pRg end="2" st="2"/>
                                            </p:txEl>
                                          </p:spTgt>
                                        </p:tgtEl>
                                        <p:attrNameLst>
                                          <p:attrName>style.visibility</p:attrName>
                                        </p:attrNameLst>
                                      </p:cBhvr>
                                      <p:to>
                                        <p:strVal val="visible"/>
                                      </p:to>
                                    </p:set>
                                    <p:anim calcmode="lin" valueType="num">
                                      <p:cBhvr additive="base">
                                        <p:cTn dur="1000"/>
                                        <p:tgtEl>
                                          <p:spTgt spid="104">
                                            <p:txEl>
                                              <p:pRg end="2" st="2"/>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04">
                                            <p:txEl>
                                              <p:pRg end="3" st="3"/>
                                            </p:txEl>
                                          </p:spTgt>
                                        </p:tgtEl>
                                        <p:attrNameLst>
                                          <p:attrName>style.visibility</p:attrName>
                                        </p:attrNameLst>
                                      </p:cBhvr>
                                      <p:to>
                                        <p:strVal val="visible"/>
                                      </p:to>
                                    </p:set>
                                    <p:anim calcmode="lin" valueType="num">
                                      <p:cBhvr additive="base">
                                        <p:cTn dur="1000"/>
                                        <p:tgtEl>
                                          <p:spTgt spid="104">
                                            <p:txEl>
                                              <p:pRg end="3" st="3"/>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04">
                                            <p:txEl>
                                              <p:pRg end="4" st="4"/>
                                            </p:txEl>
                                          </p:spTgt>
                                        </p:tgtEl>
                                        <p:attrNameLst>
                                          <p:attrName>style.visibility</p:attrName>
                                        </p:attrNameLst>
                                      </p:cBhvr>
                                      <p:to>
                                        <p:strVal val="visible"/>
                                      </p:to>
                                    </p:set>
                                    <p:anim calcmode="lin" valueType="num">
                                      <p:cBhvr additive="base">
                                        <p:cTn dur="1000"/>
                                        <p:tgtEl>
                                          <p:spTgt spid="104">
                                            <p:txEl>
                                              <p:pRg end="4" st="4"/>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04">
                                            <p:txEl>
                                              <p:pRg end="5" st="5"/>
                                            </p:txEl>
                                          </p:spTgt>
                                        </p:tgtEl>
                                        <p:attrNameLst>
                                          <p:attrName>style.visibility</p:attrName>
                                        </p:attrNameLst>
                                      </p:cBhvr>
                                      <p:to>
                                        <p:strVal val="visible"/>
                                      </p:to>
                                    </p:set>
                                    <p:anim calcmode="lin" valueType="num">
                                      <p:cBhvr additive="base">
                                        <p:cTn dur="1000"/>
                                        <p:tgtEl>
                                          <p:spTgt spid="104">
                                            <p:txEl>
                                              <p:pRg end="5" st="5"/>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04">
                                            <p:txEl>
                                              <p:pRg end="6" st="6"/>
                                            </p:txEl>
                                          </p:spTgt>
                                        </p:tgtEl>
                                        <p:attrNameLst>
                                          <p:attrName>style.visibility</p:attrName>
                                        </p:attrNameLst>
                                      </p:cBhvr>
                                      <p:to>
                                        <p:strVal val="visible"/>
                                      </p:to>
                                    </p:set>
                                    <p:anim calcmode="lin" valueType="num">
                                      <p:cBhvr additive="base">
                                        <p:cTn dur="1000"/>
                                        <p:tgtEl>
                                          <p:spTgt spid="104">
                                            <p:txEl>
                                              <p:pRg end="6" st="6"/>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08" name="Shape 108"/>
        <p:cNvGrpSpPr/>
        <p:nvPr/>
      </p:nvGrpSpPr>
      <p:grpSpPr>
        <a:xfrm>
          <a:off x="0" y="0"/>
          <a:ext cx="0" cy="0"/>
          <a:chOff x="0" y="0"/>
          <a:chExt cx="0" cy="0"/>
        </a:xfrm>
      </p:grpSpPr>
      <p:sp>
        <p:nvSpPr>
          <p:cNvPr id="109" name="Google Shape;109;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920" u="sng"/>
              <a:t>Ephesians 5:11-13</a:t>
            </a:r>
            <a:endParaRPr sz="3920" u="sng"/>
          </a:p>
        </p:txBody>
      </p:sp>
      <p:sp>
        <p:nvSpPr>
          <p:cNvPr id="110" name="Google Shape;110;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2700">
                <a:solidFill>
                  <a:srgbClr val="000000"/>
                </a:solidFill>
              </a:rPr>
              <a:t>Take no part in the unfruitful works of darkness, but instead EXPOSE them.  </a:t>
            </a:r>
            <a:endParaRPr sz="2700">
              <a:solidFill>
                <a:srgbClr val="000000"/>
              </a:solidFill>
            </a:endParaRPr>
          </a:p>
          <a:p>
            <a:pPr indent="0" lvl="0" marL="0" rtl="0" algn="l">
              <a:spcBef>
                <a:spcPts val="1200"/>
              </a:spcBef>
              <a:spcAft>
                <a:spcPts val="0"/>
              </a:spcAft>
              <a:buNone/>
            </a:pPr>
            <a:r>
              <a:t/>
            </a:r>
            <a:endParaRPr sz="600">
              <a:solidFill>
                <a:srgbClr val="000000"/>
              </a:solidFill>
            </a:endParaRPr>
          </a:p>
          <a:p>
            <a:pPr indent="0" lvl="0" marL="0" rtl="0" algn="l">
              <a:spcBef>
                <a:spcPts val="1200"/>
              </a:spcBef>
              <a:spcAft>
                <a:spcPts val="0"/>
              </a:spcAft>
              <a:buNone/>
            </a:pPr>
            <a:r>
              <a:rPr lang="en" sz="2700">
                <a:solidFill>
                  <a:srgbClr val="000000"/>
                </a:solidFill>
              </a:rPr>
              <a:t>For it is shameful even to speak of the things they do in secret.  </a:t>
            </a:r>
            <a:endParaRPr sz="2700">
              <a:solidFill>
                <a:srgbClr val="000000"/>
              </a:solidFill>
            </a:endParaRPr>
          </a:p>
          <a:p>
            <a:pPr indent="0" lvl="0" marL="0" rtl="0" algn="l">
              <a:spcBef>
                <a:spcPts val="1200"/>
              </a:spcBef>
              <a:spcAft>
                <a:spcPts val="0"/>
              </a:spcAft>
              <a:buNone/>
            </a:pPr>
            <a:r>
              <a:t/>
            </a:r>
            <a:endParaRPr sz="600">
              <a:solidFill>
                <a:srgbClr val="000000"/>
              </a:solidFill>
            </a:endParaRPr>
          </a:p>
          <a:p>
            <a:pPr indent="0" lvl="0" marL="0" rtl="0" algn="l">
              <a:spcBef>
                <a:spcPts val="1200"/>
              </a:spcBef>
              <a:spcAft>
                <a:spcPts val="1200"/>
              </a:spcAft>
              <a:buNone/>
            </a:pPr>
            <a:r>
              <a:rPr lang="en" sz="2700">
                <a:solidFill>
                  <a:srgbClr val="000000"/>
                </a:solidFill>
              </a:rPr>
              <a:t>But when anything is EXPOSED by the light, it becomes visible.</a:t>
            </a:r>
            <a:endParaRPr sz="2700">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14" name="Shape 114"/>
        <p:cNvGrpSpPr/>
        <p:nvPr/>
      </p:nvGrpSpPr>
      <p:grpSpPr>
        <a:xfrm>
          <a:off x="0" y="0"/>
          <a:ext cx="0" cy="0"/>
          <a:chOff x="0" y="0"/>
          <a:chExt cx="0" cy="0"/>
        </a:xfrm>
      </p:grpSpPr>
      <p:sp>
        <p:nvSpPr>
          <p:cNvPr id="115" name="Google Shape;115;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500" u="sng"/>
              <a:t>Exposing Sin</a:t>
            </a:r>
            <a:endParaRPr sz="5500" u="sng"/>
          </a:p>
        </p:txBody>
      </p:sp>
      <p:sp>
        <p:nvSpPr>
          <p:cNvPr id="116" name="Google Shape;116;p23"/>
          <p:cNvSpPr txBox="1"/>
          <p:nvPr>
            <p:ph idx="1" type="body"/>
          </p:nvPr>
        </p:nvSpPr>
        <p:spPr>
          <a:xfrm>
            <a:off x="311700" y="1579925"/>
            <a:ext cx="8520600" cy="3416400"/>
          </a:xfrm>
          <a:prstGeom prst="rect">
            <a:avLst/>
          </a:prstGeom>
        </p:spPr>
        <p:txBody>
          <a:bodyPr anchorCtr="0" anchor="t" bIns="91425" lIns="91425" spcFirstLastPara="1" rIns="91425" wrap="square" tIns="91425">
            <a:normAutofit/>
          </a:bodyPr>
          <a:lstStyle/>
          <a:p>
            <a:pPr indent="-482600" lvl="0" marL="457200" rtl="0" algn="l">
              <a:spcBef>
                <a:spcPts val="0"/>
              </a:spcBef>
              <a:spcAft>
                <a:spcPts val="0"/>
              </a:spcAft>
              <a:buClr>
                <a:srgbClr val="000000"/>
              </a:buClr>
              <a:buSzPts val="4000"/>
              <a:buAutoNum type="arabicPeriod"/>
            </a:pPr>
            <a:r>
              <a:rPr lang="en" sz="4000">
                <a:solidFill>
                  <a:srgbClr val="000000"/>
                </a:solidFill>
              </a:rPr>
              <a:t>Confession to God</a:t>
            </a:r>
            <a:endParaRPr sz="4000">
              <a:solidFill>
                <a:srgbClr val="000000"/>
              </a:solidFill>
            </a:endParaRPr>
          </a:p>
          <a:p>
            <a:pPr indent="0" lvl="0" marL="457200" rtl="0" algn="l">
              <a:spcBef>
                <a:spcPts val="1200"/>
              </a:spcBef>
              <a:spcAft>
                <a:spcPts val="0"/>
              </a:spcAft>
              <a:buNone/>
            </a:pPr>
            <a:r>
              <a:t/>
            </a:r>
            <a:endParaRPr sz="4000">
              <a:solidFill>
                <a:srgbClr val="000000"/>
              </a:solidFill>
            </a:endParaRPr>
          </a:p>
          <a:p>
            <a:pPr indent="-482600" lvl="0" marL="457200" rtl="0" algn="l">
              <a:spcBef>
                <a:spcPts val="1200"/>
              </a:spcBef>
              <a:spcAft>
                <a:spcPts val="0"/>
              </a:spcAft>
              <a:buClr>
                <a:srgbClr val="000000"/>
              </a:buClr>
              <a:buSzPts val="4000"/>
              <a:buAutoNum type="arabicPeriod"/>
            </a:pPr>
            <a:r>
              <a:rPr lang="en" sz="4000">
                <a:solidFill>
                  <a:srgbClr val="000000"/>
                </a:solidFill>
              </a:rPr>
              <a:t>Confession to Others</a:t>
            </a:r>
            <a:endParaRPr sz="4000">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ECDB"/>
            </a:gs>
            <a:gs pos="100000">
              <a:srgbClr val="F0AA63"/>
            </a:gs>
          </a:gsLst>
          <a:path path="circle">
            <a:fillToRect b="50%" l="50%" r="50%" t="50%"/>
          </a:path>
          <a:tileRect/>
        </a:gradFill>
      </p:bgPr>
    </p:bg>
    <p:spTree>
      <p:nvGrpSpPr>
        <p:cNvPr id="120" name="Shape 120"/>
        <p:cNvGrpSpPr/>
        <p:nvPr/>
      </p:nvGrpSpPr>
      <p:grpSpPr>
        <a:xfrm>
          <a:off x="0" y="0"/>
          <a:ext cx="0" cy="0"/>
          <a:chOff x="0" y="0"/>
          <a:chExt cx="0" cy="0"/>
        </a:xfrm>
      </p:grpSpPr>
      <p:sp>
        <p:nvSpPr>
          <p:cNvPr id="121" name="Google Shape;121;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920" u="sng"/>
              <a:t>Truth B</a:t>
            </a:r>
            <a:r>
              <a:rPr lang="en" sz="3920" u="sng"/>
              <a:t>e Told</a:t>
            </a:r>
            <a:r>
              <a:rPr lang="en" sz="3920" u="sng"/>
              <a:t> - Matthew West</a:t>
            </a:r>
            <a:endParaRPr sz="3920" u="sng"/>
          </a:p>
        </p:txBody>
      </p:sp>
      <p:sp>
        <p:nvSpPr>
          <p:cNvPr id="122" name="Google Shape;122;p24"/>
          <p:cNvSpPr txBox="1"/>
          <p:nvPr>
            <p:ph idx="1" type="body"/>
          </p:nvPr>
        </p:nvSpPr>
        <p:spPr>
          <a:xfrm>
            <a:off x="311700" y="107410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688"/>
              <a:buNone/>
            </a:pPr>
            <a:r>
              <a:rPr lang="en" sz="1987">
                <a:solidFill>
                  <a:srgbClr val="000000"/>
                </a:solidFill>
              </a:rPr>
              <a:t>Lie number one: you're supposed to have it all together and when they ask how you're doing - just smile and tell them, "Never better."</a:t>
            </a:r>
            <a:endParaRPr sz="1987">
              <a:solidFill>
                <a:srgbClr val="000000"/>
              </a:solidFill>
            </a:endParaRPr>
          </a:p>
          <a:p>
            <a:pPr indent="0" lvl="0" marL="0" rtl="0" algn="l">
              <a:spcBef>
                <a:spcPts val="1200"/>
              </a:spcBef>
              <a:spcAft>
                <a:spcPts val="0"/>
              </a:spcAft>
              <a:buSzPts val="688"/>
              <a:buNone/>
            </a:pPr>
            <a:r>
              <a:rPr lang="en" sz="1987">
                <a:solidFill>
                  <a:srgbClr val="000000"/>
                </a:solidFill>
              </a:rPr>
              <a:t>Lie number two: everybody's life is perfect except yours, so keep your messes and your wounds and your secrets safe with you behind closed doors.</a:t>
            </a:r>
            <a:endParaRPr sz="1987">
              <a:solidFill>
                <a:srgbClr val="000000"/>
              </a:solidFill>
            </a:endParaRPr>
          </a:p>
          <a:p>
            <a:pPr indent="0" lvl="0" marL="0" rtl="0" algn="l">
              <a:spcBef>
                <a:spcPts val="1200"/>
              </a:spcBef>
              <a:spcAft>
                <a:spcPts val="0"/>
              </a:spcAft>
              <a:buSzPts val="688"/>
              <a:buNone/>
            </a:pPr>
            <a:r>
              <a:rPr lang="en" sz="1987">
                <a:solidFill>
                  <a:srgbClr val="000000"/>
                </a:solidFill>
              </a:rPr>
              <a:t>Truth be told, the truth is rarely told.  I say “I'm fine … yeah I'm fine” but I'm not, I'm broken.  And when it's out of control I say it's under control but it's not.</a:t>
            </a:r>
            <a:endParaRPr sz="1987">
              <a:solidFill>
                <a:srgbClr val="000000"/>
              </a:solidFill>
            </a:endParaRPr>
          </a:p>
          <a:p>
            <a:pPr indent="0" lvl="0" marL="0" rtl="0" algn="l">
              <a:spcBef>
                <a:spcPts val="1200"/>
              </a:spcBef>
              <a:spcAft>
                <a:spcPts val="0"/>
              </a:spcAft>
              <a:buSzPts val="688"/>
              <a:buNone/>
            </a:pPr>
            <a:r>
              <a:rPr lang="en" sz="1987">
                <a:solidFill>
                  <a:srgbClr val="000000"/>
                </a:solidFill>
              </a:rPr>
              <a:t>I don't know why it's so hard to admit it, when being honest is the only way to fix it.</a:t>
            </a:r>
            <a:endParaRPr sz="1987">
              <a:solidFill>
                <a:srgbClr val="000000"/>
              </a:solidFill>
            </a:endParaRPr>
          </a:p>
          <a:p>
            <a:pPr indent="0" lvl="0" marL="0" rtl="0" algn="l">
              <a:spcBef>
                <a:spcPts val="1200"/>
              </a:spcBef>
              <a:spcAft>
                <a:spcPts val="1200"/>
              </a:spcAft>
              <a:buSzPts val="688"/>
              <a:buNone/>
            </a:pPr>
            <a:r>
              <a:t/>
            </a:r>
            <a:endParaRPr sz="1687">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26" name="Shape 126"/>
        <p:cNvGrpSpPr/>
        <p:nvPr/>
      </p:nvGrpSpPr>
      <p:grpSpPr>
        <a:xfrm>
          <a:off x="0" y="0"/>
          <a:ext cx="0" cy="0"/>
          <a:chOff x="0" y="0"/>
          <a:chExt cx="0" cy="0"/>
        </a:xfrm>
      </p:grpSpPr>
      <p:sp>
        <p:nvSpPr>
          <p:cNvPr id="127" name="Google Shape;127;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920" u="sng"/>
              <a:t>James 5:13-16</a:t>
            </a:r>
            <a:endParaRPr sz="3920" u="sng"/>
          </a:p>
        </p:txBody>
      </p:sp>
      <p:sp>
        <p:nvSpPr>
          <p:cNvPr id="128" name="Google Shape;128;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sz="2700">
                <a:solidFill>
                  <a:srgbClr val="000000"/>
                </a:solidFill>
              </a:rPr>
              <a:t>Is anyone among you suffering? Let him pray. Is anyone cheerful? Let him sing praise. Is anyone among you sick? Let him call for the elders of the church, and let them pray over him, anointing him with oil in the name of the Lord. And the prayer of faith will save the one who is sick, and the Lord will raise him up. And if he has committed sins, he will be forgiven. </a:t>
            </a:r>
            <a:endParaRPr sz="2700">
              <a:solidFill>
                <a:srgbClr val="000000"/>
              </a:solidFill>
            </a:endParaRPr>
          </a:p>
          <a:p>
            <a:pPr indent="0" lvl="0" marL="0" rtl="0" algn="l">
              <a:spcBef>
                <a:spcPts val="1200"/>
              </a:spcBef>
              <a:spcAft>
                <a:spcPts val="1200"/>
              </a:spcAft>
              <a:buNone/>
            </a:pPr>
            <a:r>
              <a:rPr lang="en" sz="2700">
                <a:solidFill>
                  <a:srgbClr val="000000"/>
                </a:solidFill>
              </a:rPr>
              <a:t>Therefore, </a:t>
            </a:r>
            <a:r>
              <a:rPr b="1" lang="en" sz="2700" u="sng">
                <a:solidFill>
                  <a:srgbClr val="000000"/>
                </a:solidFill>
              </a:rPr>
              <a:t>confess your sins to one another</a:t>
            </a:r>
            <a:r>
              <a:rPr lang="en" sz="2700">
                <a:solidFill>
                  <a:srgbClr val="000000"/>
                </a:solidFill>
              </a:rPr>
              <a:t> and pray for one another, that you may be healed. The prayer of a righteous person has great power as it is working.</a:t>
            </a:r>
            <a:endParaRPr sz="2700">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D0D0"/>
            </a:gs>
            <a:gs pos="100000">
              <a:srgbClr val="D96868"/>
            </a:gs>
          </a:gsLst>
          <a:path path="circle">
            <a:fillToRect b="50%" l="50%" r="50%" t="50%"/>
          </a:path>
          <a:tileRect/>
        </a:gradFill>
      </p:bgPr>
    </p:bg>
    <p:spTree>
      <p:nvGrpSpPr>
        <p:cNvPr id="132" name="Shape 132"/>
        <p:cNvGrpSpPr/>
        <p:nvPr/>
      </p:nvGrpSpPr>
      <p:grpSpPr>
        <a:xfrm>
          <a:off x="0" y="0"/>
          <a:ext cx="0" cy="0"/>
          <a:chOff x="0" y="0"/>
          <a:chExt cx="0" cy="0"/>
        </a:xfrm>
      </p:grpSpPr>
      <p:sp>
        <p:nvSpPr>
          <p:cNvPr id="133" name="Google Shape;133;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500" u="sng"/>
              <a:t>Exposing Sin</a:t>
            </a:r>
            <a:endParaRPr sz="5500" u="sng"/>
          </a:p>
        </p:txBody>
      </p:sp>
      <p:sp>
        <p:nvSpPr>
          <p:cNvPr id="134" name="Google Shape;134;p26"/>
          <p:cNvSpPr txBox="1"/>
          <p:nvPr>
            <p:ph idx="1" type="body"/>
          </p:nvPr>
        </p:nvSpPr>
        <p:spPr>
          <a:xfrm>
            <a:off x="311700" y="1579925"/>
            <a:ext cx="8520600" cy="3416400"/>
          </a:xfrm>
          <a:prstGeom prst="rect">
            <a:avLst/>
          </a:prstGeom>
        </p:spPr>
        <p:txBody>
          <a:bodyPr anchorCtr="0" anchor="t" bIns="91425" lIns="91425" spcFirstLastPara="1" rIns="91425" wrap="square" tIns="91425">
            <a:normAutofit/>
          </a:bodyPr>
          <a:lstStyle/>
          <a:p>
            <a:pPr indent="-482600" lvl="0" marL="457200" rtl="0" algn="l">
              <a:spcBef>
                <a:spcPts val="0"/>
              </a:spcBef>
              <a:spcAft>
                <a:spcPts val="0"/>
              </a:spcAft>
              <a:buClr>
                <a:srgbClr val="000000"/>
              </a:buClr>
              <a:buSzPts val="4000"/>
              <a:buAutoNum type="arabicPeriod"/>
            </a:pPr>
            <a:r>
              <a:rPr lang="en" sz="4000">
                <a:solidFill>
                  <a:srgbClr val="000000"/>
                </a:solidFill>
              </a:rPr>
              <a:t>Confession to God</a:t>
            </a:r>
            <a:endParaRPr sz="4000">
              <a:solidFill>
                <a:srgbClr val="000000"/>
              </a:solidFill>
            </a:endParaRPr>
          </a:p>
          <a:p>
            <a:pPr indent="0" lvl="0" marL="457200" rtl="0" algn="l">
              <a:spcBef>
                <a:spcPts val="1200"/>
              </a:spcBef>
              <a:spcAft>
                <a:spcPts val="0"/>
              </a:spcAft>
              <a:buNone/>
            </a:pPr>
            <a:r>
              <a:t/>
            </a:r>
            <a:endParaRPr sz="4000">
              <a:solidFill>
                <a:srgbClr val="000000"/>
              </a:solidFill>
            </a:endParaRPr>
          </a:p>
          <a:p>
            <a:pPr indent="-482600" lvl="0" marL="457200" rtl="0" algn="l">
              <a:spcBef>
                <a:spcPts val="1200"/>
              </a:spcBef>
              <a:spcAft>
                <a:spcPts val="0"/>
              </a:spcAft>
              <a:buClr>
                <a:srgbClr val="000000"/>
              </a:buClr>
              <a:buSzPts val="4000"/>
              <a:buAutoNum type="arabicPeriod"/>
            </a:pPr>
            <a:r>
              <a:rPr lang="en" sz="4000">
                <a:solidFill>
                  <a:srgbClr val="000000"/>
                </a:solidFill>
              </a:rPr>
              <a:t>Confession to Others</a:t>
            </a:r>
            <a:endParaRPr sz="4000">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138" name="Shape 138"/>
        <p:cNvGrpSpPr/>
        <p:nvPr/>
      </p:nvGrpSpPr>
      <p:grpSpPr>
        <a:xfrm>
          <a:off x="0" y="0"/>
          <a:ext cx="0" cy="0"/>
          <a:chOff x="0" y="0"/>
          <a:chExt cx="0" cy="0"/>
        </a:xfrm>
      </p:grpSpPr>
      <p:sp>
        <p:nvSpPr>
          <p:cNvPr id="139" name="Google Shape;139;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500" u="sng"/>
              <a:t>Cutting Off What Kills</a:t>
            </a:r>
            <a:endParaRPr sz="5500" u="sng"/>
          </a:p>
        </p:txBody>
      </p:sp>
      <p:sp>
        <p:nvSpPr>
          <p:cNvPr id="140" name="Google Shape;140;p27"/>
          <p:cNvSpPr txBox="1"/>
          <p:nvPr>
            <p:ph idx="1" type="body"/>
          </p:nvPr>
        </p:nvSpPr>
        <p:spPr>
          <a:xfrm>
            <a:off x="311700" y="1579925"/>
            <a:ext cx="8520600" cy="3416400"/>
          </a:xfrm>
          <a:prstGeom prst="rect">
            <a:avLst/>
          </a:prstGeom>
        </p:spPr>
        <p:txBody>
          <a:bodyPr anchorCtr="0" anchor="t" bIns="91425" lIns="91425" spcFirstLastPara="1" rIns="91425" wrap="square" tIns="91425">
            <a:normAutofit/>
          </a:bodyPr>
          <a:lstStyle/>
          <a:p>
            <a:pPr indent="-482600" lvl="0" marL="457200" rtl="0" algn="l">
              <a:spcBef>
                <a:spcPts val="0"/>
              </a:spcBef>
              <a:spcAft>
                <a:spcPts val="0"/>
              </a:spcAft>
              <a:buClr>
                <a:srgbClr val="000000"/>
              </a:buClr>
              <a:buSzPts val="4000"/>
              <a:buAutoNum type="arabicPeriod"/>
            </a:pPr>
            <a:r>
              <a:rPr lang="en" sz="4000">
                <a:solidFill>
                  <a:srgbClr val="000000"/>
                </a:solidFill>
              </a:rPr>
              <a:t>Identify what needs cut out</a:t>
            </a:r>
            <a:endParaRPr sz="4000">
              <a:solidFill>
                <a:srgbClr val="000000"/>
              </a:solidFill>
            </a:endParaRPr>
          </a:p>
          <a:p>
            <a:pPr indent="0" lvl="0" marL="457200" rtl="0" algn="l">
              <a:spcBef>
                <a:spcPts val="1200"/>
              </a:spcBef>
              <a:spcAft>
                <a:spcPts val="0"/>
              </a:spcAft>
              <a:buNone/>
            </a:pPr>
            <a:r>
              <a:t/>
            </a:r>
            <a:endParaRPr sz="4000">
              <a:solidFill>
                <a:srgbClr val="000000"/>
              </a:solidFill>
            </a:endParaRPr>
          </a:p>
          <a:p>
            <a:pPr indent="-482600" lvl="0" marL="457200" rtl="0" algn="l">
              <a:spcBef>
                <a:spcPts val="1200"/>
              </a:spcBef>
              <a:spcAft>
                <a:spcPts val="0"/>
              </a:spcAft>
              <a:buClr>
                <a:srgbClr val="000000"/>
              </a:buClr>
              <a:buSzPts val="4000"/>
              <a:buAutoNum type="arabicPeriod"/>
            </a:pPr>
            <a:r>
              <a:rPr lang="en" sz="4000">
                <a:solidFill>
                  <a:srgbClr val="000000"/>
                </a:solidFill>
              </a:rPr>
              <a:t>Know when to flee!!</a:t>
            </a:r>
            <a:endParaRPr sz="4000">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144" name="Shape 144"/>
        <p:cNvGrpSpPr/>
        <p:nvPr/>
      </p:nvGrpSpPr>
      <p:grpSpPr>
        <a:xfrm>
          <a:off x="0" y="0"/>
          <a:ext cx="0" cy="0"/>
          <a:chOff x="0" y="0"/>
          <a:chExt cx="0" cy="0"/>
        </a:xfrm>
      </p:grpSpPr>
      <p:sp>
        <p:nvSpPr>
          <p:cNvPr id="145" name="Google Shape;145;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u="sng"/>
              <a:t>Matthew 5:28-29</a:t>
            </a:r>
            <a:endParaRPr u="sng"/>
          </a:p>
        </p:txBody>
      </p:sp>
      <p:sp>
        <p:nvSpPr>
          <p:cNvPr id="146" name="Google Shape;146;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solidFill>
                  <a:schemeClr val="dk1"/>
                </a:solidFill>
              </a:rPr>
              <a:t>28 But I say to you that everyone who looks at a woman with lustful intent has already committed adultery with her in his heart. </a:t>
            </a:r>
            <a:endParaRPr sz="2000">
              <a:solidFill>
                <a:schemeClr val="dk1"/>
              </a:solidFill>
            </a:endParaRPr>
          </a:p>
          <a:p>
            <a:pPr indent="0" lvl="0" marL="0" rtl="0" algn="l">
              <a:spcBef>
                <a:spcPts val="1200"/>
              </a:spcBef>
              <a:spcAft>
                <a:spcPts val="0"/>
              </a:spcAft>
              <a:buNone/>
            </a:pPr>
            <a:r>
              <a:t/>
            </a:r>
            <a:endParaRPr sz="2000">
              <a:solidFill>
                <a:schemeClr val="dk1"/>
              </a:solidFill>
            </a:endParaRPr>
          </a:p>
          <a:p>
            <a:pPr indent="0" lvl="0" marL="0" rtl="0" algn="l">
              <a:spcBef>
                <a:spcPts val="1200"/>
              </a:spcBef>
              <a:spcAft>
                <a:spcPts val="1200"/>
              </a:spcAft>
              <a:buNone/>
            </a:pPr>
            <a:r>
              <a:rPr lang="en" sz="2000">
                <a:solidFill>
                  <a:schemeClr val="dk1"/>
                </a:solidFill>
              </a:rPr>
              <a:t>29 If your right eye causes you to sin, tear it out and throw it away. For it is better that you lose one of your members than that your whole body be thrown into hell.</a:t>
            </a:r>
            <a:endParaRPr sz="20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D5D5D"/>
        </a:solidFill>
      </p:bgPr>
    </p:bg>
    <p:spTree>
      <p:nvGrpSpPr>
        <p:cNvPr id="150" name="Shape 150"/>
        <p:cNvGrpSpPr/>
        <p:nvPr/>
      </p:nvGrpSpPr>
      <p:grpSpPr>
        <a:xfrm>
          <a:off x="0" y="0"/>
          <a:ext cx="0" cy="0"/>
          <a:chOff x="0" y="0"/>
          <a:chExt cx="0" cy="0"/>
        </a:xfrm>
      </p:grpSpPr>
      <p:pic>
        <p:nvPicPr>
          <p:cNvPr id="151" name="Google Shape;151;p29"/>
          <p:cNvPicPr preferRelativeResize="0"/>
          <p:nvPr/>
        </p:nvPicPr>
        <p:blipFill rotWithShape="1">
          <a:blip r:embed="rId3">
            <a:alphaModFix/>
          </a:blip>
          <a:srcRect b="6881" l="0" r="0" t="0"/>
          <a:stretch/>
        </p:blipFill>
        <p:spPr>
          <a:xfrm>
            <a:off x="794250" y="0"/>
            <a:ext cx="7555492"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D5D5D"/>
        </a:solidFill>
      </p:bgPr>
    </p:bg>
    <p:spTree>
      <p:nvGrpSpPr>
        <p:cNvPr id="155" name="Shape 155"/>
        <p:cNvGrpSpPr/>
        <p:nvPr/>
      </p:nvGrpSpPr>
      <p:grpSpPr>
        <a:xfrm>
          <a:off x="0" y="0"/>
          <a:ext cx="0" cy="0"/>
          <a:chOff x="0" y="0"/>
          <a:chExt cx="0" cy="0"/>
        </a:xfrm>
      </p:grpSpPr>
      <p:pic>
        <p:nvPicPr>
          <p:cNvPr id="156" name="Google Shape;156;p30"/>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160" name="Shape 160"/>
        <p:cNvGrpSpPr/>
        <p:nvPr/>
      </p:nvGrpSpPr>
      <p:grpSpPr>
        <a:xfrm>
          <a:off x="0" y="0"/>
          <a:ext cx="0" cy="0"/>
          <a:chOff x="0" y="0"/>
          <a:chExt cx="0" cy="0"/>
        </a:xfrm>
      </p:grpSpPr>
      <p:sp>
        <p:nvSpPr>
          <p:cNvPr id="161" name="Google Shape;161;p31"/>
          <p:cNvSpPr txBox="1"/>
          <p:nvPr>
            <p:ph idx="1" type="body"/>
          </p:nvPr>
        </p:nvSpPr>
        <p:spPr>
          <a:xfrm>
            <a:off x="113975" y="135350"/>
            <a:ext cx="8919300" cy="48798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a:t>Random Person</a:t>
            </a:r>
            <a:r>
              <a:rPr lang="en"/>
              <a:t>: I spend too much money on this shopping app.  It’s just so weasy to say yes, especially with my credit card already in the app.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ME: </a:t>
            </a:r>
            <a:r>
              <a:rPr lang="en"/>
              <a:t>Alright.  </a:t>
            </a:r>
            <a:r>
              <a:rPr lang="en"/>
              <a:t>Why haven’t you deleted it?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Random Person</a:t>
            </a:r>
            <a:r>
              <a:rPr lang="en"/>
              <a:t>: Well … I still have things on there I actually NEED to buy.  So it’s not like I can just delete the app.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ME: Okay.  Well why don’t you get a prepaid card and put that on there so you can’t overspend?</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Random Person</a:t>
            </a:r>
            <a:r>
              <a:rPr lang="en"/>
              <a:t>: That seems dumb!  That’s inconvenient and I’d waste more money on the card fees and just … no … I just need to work harder at not over spending.  I really need to think about what I need and then only get those things.  Like make a list or something and only allow myself to buy those things on the list.</a:t>
            </a:r>
            <a:endParaRPr/>
          </a:p>
          <a:p>
            <a:pPr indent="0" lvl="0" marL="0" rtl="0" algn="l">
              <a:spcBef>
                <a:spcPts val="1200"/>
              </a:spcBef>
              <a:spcAft>
                <a:spcPts val="1200"/>
              </a:spcAft>
              <a:buNone/>
            </a:pPr>
            <a:r>
              <a:t/>
            </a:r>
            <a:endParaRPr/>
          </a:p>
        </p:txBody>
      </p:sp>
      <p:sp>
        <p:nvSpPr>
          <p:cNvPr id="162" name="Google Shape;162;p31"/>
          <p:cNvSpPr/>
          <p:nvPr/>
        </p:nvSpPr>
        <p:spPr>
          <a:xfrm rot="-1706790">
            <a:off x="1375924" y="1373481"/>
            <a:ext cx="6392153" cy="2466960"/>
          </a:xfrm>
          <a:prstGeom prst="rect">
            <a:avLst/>
          </a:prstGeom>
        </p:spPr>
        <p:txBody>
          <a:bodyPr>
            <a:prstTxWarp prst="textPlain"/>
          </a:bodyPr>
          <a:lstStyle/>
          <a:p>
            <a:pPr lvl="0" algn="ctr"/>
            <a:r>
              <a:rPr b="0" i="0">
                <a:ln cap="flat" cmpd="sng" w="9525">
                  <a:solidFill>
                    <a:srgbClr val="980000"/>
                  </a:solidFill>
                  <a:prstDash val="solid"/>
                  <a:round/>
                  <a:headEnd len="sm" w="sm" type="none"/>
                  <a:tailEnd len="sm" w="sm" type="none"/>
                </a:ln>
                <a:gradFill>
                  <a:gsLst>
                    <a:gs pos="0">
                      <a:srgbClr val="DB0000"/>
                    </a:gs>
                    <a:gs pos="100000">
                      <a:srgbClr val="540303"/>
                    </a:gs>
                  </a:gsLst>
                  <a:lin ang="5400012" scaled="0"/>
                </a:gradFill>
                <a:latin typeface="Arial"/>
              </a:rPr>
              <a:t>NO!</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800"/>
                                        <p:tgtEl>
                                          <p:spTgt spid="1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166" name="Shape 166"/>
        <p:cNvGrpSpPr/>
        <p:nvPr/>
      </p:nvGrpSpPr>
      <p:grpSpPr>
        <a:xfrm>
          <a:off x="0" y="0"/>
          <a:ext cx="0" cy="0"/>
          <a:chOff x="0" y="0"/>
          <a:chExt cx="0" cy="0"/>
        </a:xfrm>
      </p:grpSpPr>
      <p:sp>
        <p:nvSpPr>
          <p:cNvPr id="167" name="Google Shape;167;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500" u="sng"/>
              <a:t>Cutting Off What Kills</a:t>
            </a:r>
            <a:endParaRPr sz="5500" u="sng"/>
          </a:p>
        </p:txBody>
      </p:sp>
      <p:sp>
        <p:nvSpPr>
          <p:cNvPr id="168" name="Google Shape;168;p32"/>
          <p:cNvSpPr txBox="1"/>
          <p:nvPr>
            <p:ph idx="1" type="body"/>
          </p:nvPr>
        </p:nvSpPr>
        <p:spPr>
          <a:xfrm>
            <a:off x="311700" y="1579925"/>
            <a:ext cx="8520600" cy="3416400"/>
          </a:xfrm>
          <a:prstGeom prst="rect">
            <a:avLst/>
          </a:prstGeom>
        </p:spPr>
        <p:txBody>
          <a:bodyPr anchorCtr="0" anchor="t" bIns="91425" lIns="91425" spcFirstLastPara="1" rIns="91425" wrap="square" tIns="91425">
            <a:normAutofit/>
          </a:bodyPr>
          <a:lstStyle/>
          <a:p>
            <a:pPr indent="-482600" lvl="0" marL="457200" rtl="0" algn="l">
              <a:spcBef>
                <a:spcPts val="0"/>
              </a:spcBef>
              <a:spcAft>
                <a:spcPts val="0"/>
              </a:spcAft>
              <a:buClr>
                <a:schemeClr val="dk1"/>
              </a:buClr>
              <a:buSzPts val="4000"/>
              <a:buAutoNum type="arabicPeriod"/>
            </a:pPr>
            <a:r>
              <a:rPr lang="en" sz="4000">
                <a:solidFill>
                  <a:schemeClr val="dk1"/>
                </a:solidFill>
              </a:rPr>
              <a:t>Identify what needs cut out</a:t>
            </a:r>
            <a:endParaRPr sz="4000">
              <a:solidFill>
                <a:schemeClr val="dk1"/>
              </a:solidFill>
            </a:endParaRPr>
          </a:p>
          <a:p>
            <a:pPr indent="0" lvl="0" marL="457200" rtl="0" algn="l">
              <a:spcBef>
                <a:spcPts val="1200"/>
              </a:spcBef>
              <a:spcAft>
                <a:spcPts val="0"/>
              </a:spcAft>
              <a:buNone/>
            </a:pPr>
            <a:r>
              <a:t/>
            </a:r>
            <a:endParaRPr sz="4000">
              <a:solidFill>
                <a:schemeClr val="dk1"/>
              </a:solidFill>
            </a:endParaRPr>
          </a:p>
          <a:p>
            <a:pPr indent="-482600" lvl="0" marL="457200" rtl="0" algn="l">
              <a:spcBef>
                <a:spcPts val="1200"/>
              </a:spcBef>
              <a:spcAft>
                <a:spcPts val="0"/>
              </a:spcAft>
              <a:buClr>
                <a:schemeClr val="dk1"/>
              </a:buClr>
              <a:buSzPts val="4000"/>
              <a:buAutoNum type="arabicPeriod"/>
            </a:pPr>
            <a:r>
              <a:rPr lang="en" sz="4000">
                <a:solidFill>
                  <a:schemeClr val="dk1"/>
                </a:solidFill>
              </a:rPr>
              <a:t>Know when to flee!!</a:t>
            </a:r>
            <a:endParaRPr sz="4000">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6DB"/>
            </a:gs>
            <a:gs pos="100000">
              <a:srgbClr val="FAD15C"/>
            </a:gs>
          </a:gsLst>
          <a:path path="circle">
            <a:fillToRect b="50%" l="50%" r="50%" t="50%"/>
          </a:path>
          <a:tileRect/>
        </a:gradFill>
      </p:bgPr>
    </p:bg>
    <p:spTree>
      <p:nvGrpSpPr>
        <p:cNvPr id="172" name="Shape 172"/>
        <p:cNvGrpSpPr/>
        <p:nvPr/>
      </p:nvGrpSpPr>
      <p:grpSpPr>
        <a:xfrm>
          <a:off x="0" y="0"/>
          <a:ext cx="0" cy="0"/>
          <a:chOff x="0" y="0"/>
          <a:chExt cx="0" cy="0"/>
        </a:xfrm>
      </p:grpSpPr>
      <p:sp>
        <p:nvSpPr>
          <p:cNvPr id="173" name="Google Shape;173;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u="sng"/>
              <a:t>Genesis 39:10-12</a:t>
            </a:r>
            <a:endParaRPr u="sng"/>
          </a:p>
        </p:txBody>
      </p:sp>
      <p:sp>
        <p:nvSpPr>
          <p:cNvPr id="174" name="Google Shape;174;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solidFill>
                  <a:schemeClr val="dk1"/>
                </a:solidFill>
              </a:rPr>
              <a:t>10 And as she (Potiphar’s wife) spoke to Joseph day after day, he would not listen to her, to lie beside her or to be with her.</a:t>
            </a:r>
            <a:endParaRPr sz="2000">
              <a:solidFill>
                <a:schemeClr val="dk1"/>
              </a:solidFill>
            </a:endParaRPr>
          </a:p>
          <a:p>
            <a:pPr indent="0" lvl="0" marL="0" rtl="0" algn="l">
              <a:spcBef>
                <a:spcPts val="1200"/>
              </a:spcBef>
              <a:spcAft>
                <a:spcPts val="0"/>
              </a:spcAft>
              <a:buNone/>
            </a:pPr>
            <a:r>
              <a:t/>
            </a:r>
            <a:endParaRPr sz="2000">
              <a:solidFill>
                <a:schemeClr val="dk1"/>
              </a:solidFill>
            </a:endParaRPr>
          </a:p>
          <a:p>
            <a:pPr indent="0" lvl="0" marL="0" rtl="0" algn="l">
              <a:spcBef>
                <a:spcPts val="1200"/>
              </a:spcBef>
              <a:spcAft>
                <a:spcPts val="0"/>
              </a:spcAft>
              <a:buNone/>
            </a:pPr>
            <a:r>
              <a:rPr lang="en" sz="2000">
                <a:solidFill>
                  <a:schemeClr val="dk1"/>
                </a:solidFill>
              </a:rPr>
              <a:t>11 But one day, when he went into the house to do his work and none of the men of the house was there in the house, 12 she caught him by his garment, saying, “Lie with me.” But he left his garment in her hand and fled and got out of the house.</a:t>
            </a:r>
            <a:endParaRPr sz="2000">
              <a:solidFill>
                <a:schemeClr val="dk1"/>
              </a:solidFill>
            </a:endParaRPr>
          </a:p>
          <a:p>
            <a:pPr indent="0" lvl="0" marL="0" rtl="0" algn="l">
              <a:spcBef>
                <a:spcPts val="1200"/>
              </a:spcBef>
              <a:spcAft>
                <a:spcPts val="1200"/>
              </a:spcAft>
              <a:buNone/>
            </a:pPr>
            <a:r>
              <a:t/>
            </a:r>
            <a:endParaRPr sz="20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2BC81"/>
            </a:gs>
          </a:gsLst>
          <a:path path="circle">
            <a:fillToRect b="50%" l="50%" r="50%" t="50%"/>
          </a:path>
          <a:tileRect/>
        </a:gradFill>
      </p:bgPr>
    </p:bg>
    <p:spTree>
      <p:nvGrpSpPr>
        <p:cNvPr id="178" name="Shape 178"/>
        <p:cNvGrpSpPr/>
        <p:nvPr/>
      </p:nvGrpSpPr>
      <p:grpSpPr>
        <a:xfrm>
          <a:off x="0" y="0"/>
          <a:ext cx="0" cy="0"/>
          <a:chOff x="0" y="0"/>
          <a:chExt cx="0" cy="0"/>
        </a:xfrm>
      </p:grpSpPr>
      <p:sp>
        <p:nvSpPr>
          <p:cNvPr id="179" name="Google Shape;179;p34"/>
          <p:cNvSpPr txBox="1"/>
          <p:nvPr>
            <p:ph type="title"/>
          </p:nvPr>
        </p:nvSpPr>
        <p:spPr>
          <a:xfrm>
            <a:off x="311700" y="2170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920" u="sng"/>
              <a:t>Galatians 5:16-25</a:t>
            </a:r>
            <a:endParaRPr sz="2920" u="sng"/>
          </a:p>
        </p:txBody>
      </p:sp>
      <p:sp>
        <p:nvSpPr>
          <p:cNvPr id="180" name="Google Shape;180;p34"/>
          <p:cNvSpPr txBox="1"/>
          <p:nvPr>
            <p:ph idx="1" type="body"/>
          </p:nvPr>
        </p:nvSpPr>
        <p:spPr>
          <a:xfrm>
            <a:off x="283200" y="860400"/>
            <a:ext cx="8520600" cy="39909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Clr>
                <a:srgbClr val="000000"/>
              </a:buClr>
              <a:buSzPts val="2300"/>
              <a:buChar char="●"/>
            </a:pPr>
            <a:r>
              <a:rPr lang="en" sz="2300">
                <a:solidFill>
                  <a:srgbClr val="000000"/>
                </a:solidFill>
              </a:rPr>
              <a:t>Walk by the Spirit and you won’t gratify the Flesh.</a:t>
            </a:r>
            <a:endParaRPr sz="2300">
              <a:solidFill>
                <a:srgbClr val="000000"/>
              </a:solidFill>
            </a:endParaRPr>
          </a:p>
          <a:p>
            <a:pPr indent="-374650" lvl="0" marL="457200" rtl="0" algn="l">
              <a:spcBef>
                <a:spcPts val="0"/>
              </a:spcBef>
              <a:spcAft>
                <a:spcPts val="0"/>
              </a:spcAft>
              <a:buClr>
                <a:srgbClr val="000000"/>
              </a:buClr>
              <a:buSzPts val="2300"/>
              <a:buChar char="●"/>
            </a:pPr>
            <a:r>
              <a:rPr lang="en" sz="2300">
                <a:solidFill>
                  <a:srgbClr val="000000"/>
                </a:solidFill>
              </a:rPr>
              <a:t>Flesh makes you do things you don’t want to do</a:t>
            </a:r>
            <a:r>
              <a:rPr lang="en" sz="2300">
                <a:solidFill>
                  <a:srgbClr val="000000"/>
                </a:solidFill>
              </a:rPr>
              <a:t>.</a:t>
            </a:r>
            <a:endParaRPr sz="2300">
              <a:solidFill>
                <a:srgbClr val="000000"/>
              </a:solidFill>
            </a:endParaRPr>
          </a:p>
          <a:p>
            <a:pPr indent="-374650" lvl="0" marL="457200" rtl="0" algn="l">
              <a:spcBef>
                <a:spcPts val="0"/>
              </a:spcBef>
              <a:spcAft>
                <a:spcPts val="0"/>
              </a:spcAft>
              <a:buClr>
                <a:srgbClr val="000000"/>
              </a:buClr>
              <a:buSzPts val="2300"/>
              <a:buChar char="●"/>
            </a:pPr>
            <a:r>
              <a:rPr lang="en" sz="2300">
                <a:solidFill>
                  <a:srgbClr val="000000"/>
                </a:solidFill>
              </a:rPr>
              <a:t>Free people are led by the Spirit.</a:t>
            </a:r>
            <a:endParaRPr sz="2300">
              <a:solidFill>
                <a:srgbClr val="000000"/>
              </a:solidFill>
            </a:endParaRPr>
          </a:p>
          <a:p>
            <a:pPr indent="0" lvl="0" marL="457200" rtl="0" algn="l">
              <a:spcBef>
                <a:spcPts val="1200"/>
              </a:spcBef>
              <a:spcAft>
                <a:spcPts val="0"/>
              </a:spcAft>
              <a:buNone/>
            </a:pPr>
            <a:r>
              <a:t/>
            </a:r>
            <a:endParaRPr sz="800">
              <a:solidFill>
                <a:srgbClr val="000000"/>
              </a:solidFill>
            </a:endParaRPr>
          </a:p>
          <a:p>
            <a:pPr indent="-374650" lvl="0" marL="457200" rtl="0" algn="l">
              <a:spcBef>
                <a:spcPts val="1200"/>
              </a:spcBef>
              <a:spcAft>
                <a:spcPts val="0"/>
              </a:spcAft>
              <a:buClr>
                <a:srgbClr val="000000"/>
              </a:buClr>
              <a:buSzPts val="2300"/>
              <a:buChar char="●"/>
            </a:pPr>
            <a:r>
              <a:rPr lang="en" sz="2300">
                <a:solidFill>
                  <a:srgbClr val="000000"/>
                </a:solidFill>
              </a:rPr>
              <a:t>Fleshly living doesn’t inherit the Kingdom!</a:t>
            </a:r>
            <a:endParaRPr sz="2300">
              <a:solidFill>
                <a:srgbClr val="000000"/>
              </a:solidFill>
            </a:endParaRPr>
          </a:p>
          <a:p>
            <a:pPr indent="-374650" lvl="0" marL="457200" rtl="0" algn="l">
              <a:spcBef>
                <a:spcPts val="0"/>
              </a:spcBef>
              <a:spcAft>
                <a:spcPts val="0"/>
              </a:spcAft>
              <a:buClr>
                <a:srgbClr val="000000"/>
              </a:buClr>
              <a:buSzPts val="2300"/>
              <a:buChar char="●"/>
            </a:pPr>
            <a:r>
              <a:rPr lang="en" sz="2300">
                <a:solidFill>
                  <a:srgbClr val="000000"/>
                </a:solidFill>
              </a:rPr>
              <a:t>Living by the Spirit brings the fruits of the Spirit.</a:t>
            </a:r>
            <a:endParaRPr sz="2300">
              <a:solidFill>
                <a:srgbClr val="000000"/>
              </a:solidFill>
            </a:endParaRPr>
          </a:p>
          <a:p>
            <a:pPr indent="0" lvl="0" marL="457200" rtl="0" algn="l">
              <a:spcBef>
                <a:spcPts val="1200"/>
              </a:spcBef>
              <a:spcAft>
                <a:spcPts val="0"/>
              </a:spcAft>
              <a:buNone/>
            </a:pPr>
            <a:r>
              <a:t/>
            </a:r>
            <a:endParaRPr sz="1000">
              <a:solidFill>
                <a:srgbClr val="000000"/>
              </a:solidFill>
            </a:endParaRPr>
          </a:p>
          <a:p>
            <a:pPr indent="-400050" lvl="0" marL="457200" rtl="0" algn="l">
              <a:spcBef>
                <a:spcPts val="1200"/>
              </a:spcBef>
              <a:spcAft>
                <a:spcPts val="0"/>
              </a:spcAft>
              <a:buClr>
                <a:srgbClr val="000000"/>
              </a:buClr>
              <a:buSzPts val="2700"/>
              <a:buChar char="●"/>
            </a:pPr>
            <a:r>
              <a:rPr lang="en" sz="2700">
                <a:solidFill>
                  <a:srgbClr val="000000"/>
                </a:solidFill>
              </a:rPr>
              <a:t>If you </a:t>
            </a:r>
            <a:r>
              <a:rPr b="1" lang="en" sz="2700" u="sng">
                <a:solidFill>
                  <a:srgbClr val="000000"/>
                </a:solidFill>
              </a:rPr>
              <a:t>LIVE</a:t>
            </a:r>
            <a:r>
              <a:rPr lang="en" sz="2700">
                <a:solidFill>
                  <a:srgbClr val="000000"/>
                </a:solidFill>
              </a:rPr>
              <a:t> by the Spirit, you ought also to </a:t>
            </a:r>
            <a:r>
              <a:rPr b="1" lang="en" sz="2700" u="sng">
                <a:solidFill>
                  <a:srgbClr val="000000"/>
                </a:solidFill>
              </a:rPr>
              <a:t>WALK</a:t>
            </a:r>
            <a:r>
              <a:rPr lang="en" sz="2700">
                <a:solidFill>
                  <a:srgbClr val="000000"/>
                </a:solidFill>
              </a:rPr>
              <a:t> by the Spirit!</a:t>
            </a:r>
            <a:endParaRPr sz="2700">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CECD5"/>
            </a:gs>
            <a:gs pos="100000">
              <a:srgbClr val="92BC81"/>
            </a:gs>
          </a:gsLst>
          <a:path path="circle">
            <a:fillToRect b="50%" l="50%" r="50%" t="50%"/>
          </a:path>
          <a:tileRect/>
        </a:gradFill>
      </p:bgPr>
    </p:bg>
    <p:spTree>
      <p:nvGrpSpPr>
        <p:cNvPr id="184" name="Shape 184"/>
        <p:cNvGrpSpPr/>
        <p:nvPr/>
      </p:nvGrpSpPr>
      <p:grpSpPr>
        <a:xfrm>
          <a:off x="0" y="0"/>
          <a:ext cx="0" cy="0"/>
          <a:chOff x="0" y="0"/>
          <a:chExt cx="0" cy="0"/>
        </a:xfrm>
      </p:grpSpPr>
      <p:sp>
        <p:nvSpPr>
          <p:cNvPr id="185" name="Google Shape;185;p35"/>
          <p:cNvSpPr txBox="1"/>
          <p:nvPr>
            <p:ph type="title"/>
          </p:nvPr>
        </p:nvSpPr>
        <p:spPr>
          <a:xfrm>
            <a:off x="0" y="81700"/>
            <a:ext cx="9061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620"/>
              <a:t>Cutting Out Temptation - the 4-Step Strategy</a:t>
            </a:r>
            <a:endParaRPr sz="3620"/>
          </a:p>
        </p:txBody>
      </p:sp>
      <p:sp>
        <p:nvSpPr>
          <p:cNvPr id="186" name="Google Shape;186;p35"/>
          <p:cNvSpPr txBox="1"/>
          <p:nvPr>
            <p:ph idx="1" type="body"/>
          </p:nvPr>
        </p:nvSpPr>
        <p:spPr>
          <a:xfrm>
            <a:off x="2210700" y="967250"/>
            <a:ext cx="6933300" cy="4104900"/>
          </a:xfrm>
          <a:prstGeom prst="rect">
            <a:avLst/>
          </a:prstGeom>
        </p:spPr>
        <p:txBody>
          <a:bodyPr anchorCtr="0" anchor="t" bIns="91425" lIns="91425" spcFirstLastPara="1" rIns="91425" wrap="square" tIns="91425">
            <a:noAutofit/>
          </a:bodyPr>
          <a:lstStyle/>
          <a:p>
            <a:pPr indent="-469900" lvl="0" marL="457200" rtl="0" algn="l">
              <a:lnSpc>
                <a:spcPct val="95000"/>
              </a:lnSpc>
              <a:spcBef>
                <a:spcPts val="0"/>
              </a:spcBef>
              <a:spcAft>
                <a:spcPts val="0"/>
              </a:spcAft>
              <a:buClr>
                <a:srgbClr val="212121"/>
              </a:buClr>
              <a:buSzPts val="3800"/>
              <a:buChar char="●"/>
            </a:pPr>
            <a:r>
              <a:rPr lang="en" sz="3800">
                <a:solidFill>
                  <a:srgbClr val="212121"/>
                </a:solidFill>
              </a:rPr>
              <a:t>Expose Sin</a:t>
            </a:r>
            <a:endParaRPr sz="3800">
              <a:solidFill>
                <a:srgbClr val="212121"/>
              </a:solidFill>
            </a:endParaRPr>
          </a:p>
          <a:p>
            <a:pPr indent="0" lvl="0" marL="457200" rtl="0" algn="l">
              <a:lnSpc>
                <a:spcPct val="95000"/>
              </a:lnSpc>
              <a:spcBef>
                <a:spcPts val="1200"/>
              </a:spcBef>
              <a:spcAft>
                <a:spcPts val="0"/>
              </a:spcAft>
              <a:buNone/>
            </a:pPr>
            <a:r>
              <a:t/>
            </a:r>
            <a:endParaRPr>
              <a:solidFill>
                <a:srgbClr val="212121"/>
              </a:solidFill>
            </a:endParaRPr>
          </a:p>
          <a:p>
            <a:pPr indent="-469900" lvl="0" marL="457200" rtl="0" algn="l">
              <a:lnSpc>
                <a:spcPct val="95000"/>
              </a:lnSpc>
              <a:spcBef>
                <a:spcPts val="1200"/>
              </a:spcBef>
              <a:spcAft>
                <a:spcPts val="0"/>
              </a:spcAft>
              <a:buClr>
                <a:srgbClr val="212121"/>
              </a:buClr>
              <a:buSzPts val="3800"/>
              <a:buChar char="●"/>
            </a:pPr>
            <a:r>
              <a:rPr lang="en" sz="3800">
                <a:solidFill>
                  <a:srgbClr val="212121"/>
                </a:solidFill>
              </a:rPr>
              <a:t>Cut Off What Kills</a:t>
            </a:r>
            <a:endParaRPr sz="3800">
              <a:solidFill>
                <a:srgbClr val="212121"/>
              </a:solidFill>
            </a:endParaRPr>
          </a:p>
          <a:p>
            <a:pPr indent="0" lvl="0" marL="457200" rtl="0" algn="l">
              <a:lnSpc>
                <a:spcPct val="95000"/>
              </a:lnSpc>
              <a:spcBef>
                <a:spcPts val="1200"/>
              </a:spcBef>
              <a:spcAft>
                <a:spcPts val="0"/>
              </a:spcAft>
              <a:buNone/>
            </a:pPr>
            <a:r>
              <a:t/>
            </a:r>
            <a:endParaRPr>
              <a:solidFill>
                <a:srgbClr val="212121"/>
              </a:solidFill>
            </a:endParaRPr>
          </a:p>
          <a:p>
            <a:pPr indent="-469900" lvl="0" marL="457200" rtl="0" algn="l">
              <a:lnSpc>
                <a:spcPct val="95000"/>
              </a:lnSpc>
              <a:spcBef>
                <a:spcPts val="1200"/>
              </a:spcBef>
              <a:spcAft>
                <a:spcPts val="0"/>
              </a:spcAft>
              <a:buClr>
                <a:srgbClr val="212121"/>
              </a:buClr>
              <a:buSzPts val="3800"/>
              <a:buChar char="●"/>
            </a:pPr>
            <a:r>
              <a:rPr lang="en" sz="3800">
                <a:solidFill>
                  <a:srgbClr val="212121"/>
                </a:solidFill>
              </a:rPr>
              <a:t>Know When to Actually Flee</a:t>
            </a:r>
            <a:endParaRPr sz="3800">
              <a:solidFill>
                <a:srgbClr val="212121"/>
              </a:solidFill>
            </a:endParaRPr>
          </a:p>
          <a:p>
            <a:pPr indent="0" lvl="0" marL="457200" rtl="0" algn="l">
              <a:lnSpc>
                <a:spcPct val="95000"/>
              </a:lnSpc>
              <a:spcBef>
                <a:spcPts val="1200"/>
              </a:spcBef>
              <a:spcAft>
                <a:spcPts val="0"/>
              </a:spcAft>
              <a:buNone/>
            </a:pPr>
            <a:r>
              <a:t/>
            </a:r>
            <a:endParaRPr sz="1850">
              <a:solidFill>
                <a:srgbClr val="212121"/>
              </a:solidFill>
            </a:endParaRPr>
          </a:p>
          <a:p>
            <a:pPr indent="-469900" lvl="0" marL="457200" rtl="0" algn="l">
              <a:lnSpc>
                <a:spcPct val="95000"/>
              </a:lnSpc>
              <a:spcBef>
                <a:spcPts val="1200"/>
              </a:spcBef>
              <a:spcAft>
                <a:spcPts val="0"/>
              </a:spcAft>
              <a:buClr>
                <a:srgbClr val="212121"/>
              </a:buClr>
              <a:buSzPts val="3800"/>
              <a:buChar char="●"/>
            </a:pPr>
            <a:r>
              <a:rPr lang="en" sz="3800">
                <a:solidFill>
                  <a:srgbClr val="212121"/>
                </a:solidFill>
              </a:rPr>
              <a:t>Focus on the Spirit</a:t>
            </a:r>
            <a:endParaRPr sz="3800">
              <a:solidFill>
                <a:srgbClr val="21212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4E5F5"/>
            </a:gs>
            <a:gs pos="100000">
              <a:srgbClr val="70A4D5"/>
            </a:gs>
          </a:gsLst>
          <a:path path="circle">
            <a:fillToRect b="50%" l="50%" r="50%" t="50%"/>
          </a:path>
          <a:tileRect/>
        </a:gradFill>
      </p:bgPr>
    </p:bg>
    <p:spTree>
      <p:nvGrpSpPr>
        <p:cNvPr id="190" name="Shape 190"/>
        <p:cNvGrpSpPr/>
        <p:nvPr/>
      </p:nvGrpSpPr>
      <p:grpSpPr>
        <a:xfrm>
          <a:off x="0" y="0"/>
          <a:ext cx="0" cy="0"/>
          <a:chOff x="0" y="0"/>
          <a:chExt cx="0" cy="0"/>
        </a:xfrm>
      </p:grpSpPr>
      <p:sp>
        <p:nvSpPr>
          <p:cNvPr id="191" name="Google Shape;191;p36"/>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Dealing with Temptation</a:t>
            </a:r>
            <a:endParaRPr/>
          </a:p>
        </p:txBody>
      </p:sp>
      <p:sp>
        <p:nvSpPr>
          <p:cNvPr id="192" name="Google Shape;192;p36"/>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Beyond Management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