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257" r:id="rId4"/>
    <p:sldId id="258" r:id="rId5"/>
    <p:sldId id="260" r:id="rId6"/>
    <p:sldId id="259" r:id="rId7"/>
    <p:sldId id="261" r:id="rId8"/>
    <p:sldId id="262" r:id="rId9"/>
    <p:sldId id="263" r:id="rId10"/>
    <p:sldId id="264" r:id="rId11"/>
    <p:sldId id="265" r:id="rId12"/>
    <p:sldId id="266" r:id="rId13"/>
    <p:sldId id="267" r:id="rId14"/>
    <p:sldId id="268" r:id="rId15"/>
    <p:sldId id="269" r:id="rId16"/>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127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en Bible" userId="7cab3e4bd07e19f2" providerId="LiveId" clId="{165AFAD5-4164-49BE-BEED-0F030369CF36}"/>
    <pc:docChg chg="modShowInfo">
      <pc:chgData name="Jansen Bible" userId="7cab3e4bd07e19f2" providerId="LiveId" clId="{165AFAD5-4164-49BE-BEED-0F030369CF36}" dt="2025-11-02T15:31:44.630" v="0" actId="2744"/>
      <pc:docMkLst>
        <pc:docMk/>
      </pc:docMkLst>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11/2/2025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8EAD-A86F-3C2B-DEA6-66782CE921BA}"/>
              </a:ext>
            </a:extLst>
          </p:cNvPr>
          <p:cNvSpPr>
            <a:spLocks noGrp="1"/>
          </p:cNvSpPr>
          <p:nvPr>
            <p:ph type="ctrTitle"/>
          </p:nvPr>
        </p:nvSpPr>
        <p:spPr>
          <a:xfrm>
            <a:off x="334297" y="292602"/>
            <a:ext cx="11307096" cy="3736075"/>
          </a:xfrm>
        </p:spPr>
        <p:txBody>
          <a:bodyPr>
            <a:normAutofit fontScale="90000"/>
          </a:bodyPr>
          <a:lstStyle/>
          <a:p>
            <a:pPr algn="ctr"/>
            <a:r>
              <a:rPr lang="en-US" dirty="0"/>
              <a:t>The Purpose of the </a:t>
            </a:r>
            <a:br>
              <a:rPr lang="en-US" dirty="0"/>
            </a:br>
            <a:r>
              <a:rPr lang="en-US" dirty="0"/>
              <a:t>Local Church </a:t>
            </a:r>
            <a:br>
              <a:rPr lang="en-US" dirty="0"/>
            </a:br>
            <a:r>
              <a:rPr lang="en-US" dirty="0"/>
              <a:t>in Today’s World</a:t>
            </a:r>
          </a:p>
        </p:txBody>
      </p:sp>
      <p:sp>
        <p:nvSpPr>
          <p:cNvPr id="3" name="Subtitle 2">
            <a:extLst>
              <a:ext uri="{FF2B5EF4-FFF2-40B4-BE49-F238E27FC236}">
                <a16:creationId xmlns:a16="http://schemas.microsoft.com/office/drawing/2014/main" id="{8AB9B5D6-8A4B-F27A-7A09-ADAD54B01B71}"/>
              </a:ext>
            </a:extLst>
          </p:cNvPr>
          <p:cNvSpPr>
            <a:spLocks noGrp="1"/>
          </p:cNvSpPr>
          <p:nvPr>
            <p:ph type="subTitle" idx="1"/>
          </p:nvPr>
        </p:nvSpPr>
        <p:spPr>
          <a:xfrm>
            <a:off x="1374059" y="4697360"/>
            <a:ext cx="9144000" cy="754025"/>
          </a:xfrm>
        </p:spPr>
        <p:txBody>
          <a:bodyPr>
            <a:normAutofit/>
          </a:bodyPr>
          <a:lstStyle/>
          <a:p>
            <a:pPr algn="ctr"/>
            <a:r>
              <a:rPr lang="en-US" sz="4000" dirty="0"/>
              <a:t>Hebrews 10:23-25; Hebrews 3:12-14</a:t>
            </a:r>
          </a:p>
        </p:txBody>
      </p:sp>
    </p:spTree>
    <p:extLst>
      <p:ext uri="{BB962C8B-B14F-4D97-AF65-F5344CB8AC3E}">
        <p14:creationId xmlns:p14="http://schemas.microsoft.com/office/powerpoint/2010/main" val="62181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B1042-6C4E-FE61-FF41-81965DAAE201}"/>
              </a:ext>
            </a:extLst>
          </p:cNvPr>
          <p:cNvSpPr>
            <a:spLocks noGrp="1"/>
          </p:cNvSpPr>
          <p:nvPr>
            <p:ph type="title"/>
          </p:nvPr>
        </p:nvSpPr>
        <p:spPr>
          <a:xfrm>
            <a:off x="838200" y="266071"/>
            <a:ext cx="10515600" cy="829932"/>
          </a:xfrm>
        </p:spPr>
        <p:txBody>
          <a:bodyPr>
            <a:normAutofit fontScale="90000"/>
          </a:bodyPr>
          <a:lstStyle/>
          <a:p>
            <a:r>
              <a:rPr lang="en-US" dirty="0"/>
              <a:t>Introduction:</a:t>
            </a:r>
          </a:p>
        </p:txBody>
      </p:sp>
      <p:sp>
        <p:nvSpPr>
          <p:cNvPr id="3" name="Content Placeholder 2">
            <a:extLst>
              <a:ext uri="{FF2B5EF4-FFF2-40B4-BE49-F238E27FC236}">
                <a16:creationId xmlns:a16="http://schemas.microsoft.com/office/drawing/2014/main" id="{5C1CE4BC-6CBB-2252-F0BC-3DBA3AC643A6}"/>
              </a:ext>
            </a:extLst>
          </p:cNvPr>
          <p:cNvSpPr>
            <a:spLocks noGrp="1"/>
          </p:cNvSpPr>
          <p:nvPr>
            <p:ph idx="1"/>
          </p:nvPr>
        </p:nvSpPr>
        <p:spPr>
          <a:xfrm>
            <a:off x="651850" y="1258432"/>
            <a:ext cx="10963746" cy="4074059"/>
          </a:xfrm>
        </p:spPr>
        <p:txBody>
          <a:bodyPr>
            <a:normAutofit/>
          </a:bodyPr>
          <a:lstStyle/>
          <a:p>
            <a:pPr marL="0" indent="0">
              <a:buNone/>
            </a:pPr>
            <a:r>
              <a:rPr lang="en-US" sz="3200" dirty="0"/>
              <a:t>The Church is God’s plan, and it has not changed. Mt. 16:18</a:t>
            </a:r>
          </a:p>
          <a:p>
            <a:pPr marL="0" indent="0">
              <a:buNone/>
            </a:pPr>
            <a:r>
              <a:rPr lang="en-US" sz="3200" dirty="0"/>
              <a:t>The church and God’s plan is under attack.</a:t>
            </a:r>
          </a:p>
          <a:p>
            <a:pPr marL="0" indent="0">
              <a:buNone/>
            </a:pPr>
            <a:r>
              <a:rPr lang="en-US" sz="3200" dirty="0"/>
              <a:t>Eph. 4:17-20</a:t>
            </a:r>
          </a:p>
          <a:p>
            <a:pPr marL="0" indent="0">
              <a:buNone/>
            </a:pPr>
            <a:r>
              <a:rPr lang="en-US" sz="3200" dirty="0"/>
              <a:t>Phil. 2:14-16</a:t>
            </a:r>
          </a:p>
          <a:p>
            <a:pPr marL="0" indent="0">
              <a:buNone/>
            </a:pPr>
            <a:r>
              <a:rPr lang="en-US" sz="3200" dirty="0"/>
              <a:t> </a:t>
            </a:r>
          </a:p>
        </p:txBody>
      </p:sp>
    </p:spTree>
    <p:extLst>
      <p:ext uri="{BB962C8B-B14F-4D97-AF65-F5344CB8AC3E}">
        <p14:creationId xmlns:p14="http://schemas.microsoft.com/office/powerpoint/2010/main" val="394368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87BF1-FC5D-B561-DFEB-395BE4D82CEE}"/>
              </a:ext>
            </a:extLst>
          </p:cNvPr>
          <p:cNvSpPr>
            <a:spLocks noGrp="1"/>
          </p:cNvSpPr>
          <p:nvPr>
            <p:ph type="title"/>
          </p:nvPr>
        </p:nvSpPr>
        <p:spPr/>
        <p:txBody>
          <a:bodyPr>
            <a:normAutofit/>
          </a:bodyPr>
          <a:lstStyle/>
          <a:p>
            <a:r>
              <a:rPr lang="en-US" dirty="0"/>
              <a:t>Overview: Two Different Categories</a:t>
            </a:r>
          </a:p>
        </p:txBody>
      </p:sp>
      <p:sp>
        <p:nvSpPr>
          <p:cNvPr id="3" name="Content Placeholder 2">
            <a:extLst>
              <a:ext uri="{FF2B5EF4-FFF2-40B4-BE49-F238E27FC236}">
                <a16:creationId xmlns:a16="http://schemas.microsoft.com/office/drawing/2014/main" id="{FAD202F6-2C27-BF40-6942-0CF3E382BF5F}"/>
              </a:ext>
            </a:extLst>
          </p:cNvPr>
          <p:cNvSpPr>
            <a:spLocks noGrp="1"/>
          </p:cNvSpPr>
          <p:nvPr>
            <p:ph idx="1"/>
          </p:nvPr>
        </p:nvSpPr>
        <p:spPr>
          <a:xfrm>
            <a:off x="979100" y="2268076"/>
            <a:ext cx="10233800" cy="2028620"/>
          </a:xfrm>
        </p:spPr>
        <p:txBody>
          <a:bodyPr>
            <a:normAutofit/>
          </a:bodyPr>
          <a:lstStyle/>
          <a:p>
            <a:pPr marL="742950" indent="-742950">
              <a:buFont typeface="+mj-lt"/>
              <a:buAutoNum type="arabicPeriod"/>
            </a:pPr>
            <a:r>
              <a:rPr lang="en-US" sz="4000" dirty="0"/>
              <a:t>The Universal Church</a:t>
            </a:r>
          </a:p>
          <a:p>
            <a:pPr marL="742950" indent="-742950">
              <a:buFont typeface="+mj-lt"/>
              <a:buAutoNum type="arabicPeriod"/>
            </a:pPr>
            <a:r>
              <a:rPr lang="en-US" sz="4000" dirty="0"/>
              <a:t>The Local Church</a:t>
            </a:r>
          </a:p>
        </p:txBody>
      </p:sp>
    </p:spTree>
    <p:extLst>
      <p:ext uri="{BB962C8B-B14F-4D97-AF65-F5344CB8AC3E}">
        <p14:creationId xmlns:p14="http://schemas.microsoft.com/office/powerpoint/2010/main" val="3657313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E4E3C-7455-1C00-9F2C-2C7571985F5F}"/>
              </a:ext>
            </a:extLst>
          </p:cNvPr>
          <p:cNvSpPr>
            <a:spLocks noGrp="1"/>
          </p:cNvSpPr>
          <p:nvPr>
            <p:ph type="title"/>
          </p:nvPr>
        </p:nvSpPr>
        <p:spPr>
          <a:xfrm>
            <a:off x="694403" y="18255"/>
            <a:ext cx="10515600" cy="1325563"/>
          </a:xfrm>
        </p:spPr>
        <p:txBody>
          <a:bodyPr/>
          <a:lstStyle/>
          <a:p>
            <a:r>
              <a:rPr lang="en-US" dirty="0"/>
              <a:t>The Universal Church</a:t>
            </a:r>
          </a:p>
        </p:txBody>
      </p:sp>
      <p:sp>
        <p:nvSpPr>
          <p:cNvPr id="3" name="Content Placeholder 2">
            <a:extLst>
              <a:ext uri="{FF2B5EF4-FFF2-40B4-BE49-F238E27FC236}">
                <a16:creationId xmlns:a16="http://schemas.microsoft.com/office/drawing/2014/main" id="{9418452F-F76A-61E2-5D49-E7AA2B0D1595}"/>
              </a:ext>
            </a:extLst>
          </p:cNvPr>
          <p:cNvSpPr>
            <a:spLocks noGrp="1"/>
          </p:cNvSpPr>
          <p:nvPr>
            <p:ph idx="1"/>
          </p:nvPr>
        </p:nvSpPr>
        <p:spPr>
          <a:xfrm>
            <a:off x="550606" y="1343818"/>
            <a:ext cx="10803194" cy="5155305"/>
          </a:xfrm>
        </p:spPr>
        <p:txBody>
          <a:bodyPr>
            <a:normAutofit fontScale="92500" lnSpcReduction="20000"/>
          </a:bodyPr>
          <a:lstStyle/>
          <a:p>
            <a:pPr marL="0" indent="0">
              <a:buNone/>
            </a:pPr>
            <a:r>
              <a:rPr lang="en-US" sz="3200" dirty="0"/>
              <a:t>Made up of all believers of the church age.</a:t>
            </a:r>
          </a:p>
          <a:p>
            <a:pPr marL="0" indent="0">
              <a:buNone/>
            </a:pPr>
            <a:endParaRPr lang="en-US" sz="3200" dirty="0"/>
          </a:p>
          <a:p>
            <a:pPr marL="0" indent="0">
              <a:buNone/>
            </a:pPr>
            <a:r>
              <a:rPr lang="en-US" sz="3200" dirty="0"/>
              <a:t>1Co 12:28  And God has appointed these in the church: first apostles, second prophets, third teachers, after that miracles, then gifts of healings, helps, administrations, varieties of tongues.</a:t>
            </a:r>
          </a:p>
          <a:p>
            <a:pPr marL="0" indent="0">
              <a:buNone/>
            </a:pPr>
            <a:endParaRPr lang="en-US" sz="3200" dirty="0"/>
          </a:p>
          <a:p>
            <a:pPr marL="0" indent="0">
              <a:buNone/>
            </a:pPr>
            <a:r>
              <a:rPr lang="en-US" sz="3200" dirty="0"/>
              <a:t>1Co 15:9  For I am the least of the apostles, who am not worthy to be called an apostle, because I persecuted the church of God.</a:t>
            </a:r>
          </a:p>
          <a:p>
            <a:pPr marL="0" indent="0">
              <a:buNone/>
            </a:pPr>
            <a:endParaRPr lang="en-US" sz="3200" dirty="0"/>
          </a:p>
          <a:p>
            <a:pPr marL="0" indent="0">
              <a:buNone/>
            </a:pPr>
            <a:r>
              <a:rPr lang="en-US" sz="3200" dirty="0"/>
              <a:t>Ga 1:13  For you have heard of my former conduct in Judaism, how I persecuted the church of God beyond measure and </a:t>
            </a:r>
            <a:r>
              <a:rPr lang="en-US" sz="3200" i="1" dirty="0">
                <a:solidFill>
                  <a:srgbClr val="00B0F0"/>
                </a:solidFill>
              </a:rPr>
              <a:t>tried to</a:t>
            </a:r>
            <a:r>
              <a:rPr lang="en-US" sz="3200" dirty="0">
                <a:solidFill>
                  <a:srgbClr val="00B0F0"/>
                </a:solidFill>
              </a:rPr>
              <a:t> destroy it.</a:t>
            </a:r>
          </a:p>
        </p:txBody>
      </p:sp>
    </p:spTree>
    <p:extLst>
      <p:ext uri="{BB962C8B-B14F-4D97-AF65-F5344CB8AC3E}">
        <p14:creationId xmlns:p14="http://schemas.microsoft.com/office/powerpoint/2010/main" val="212025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E8229-8CA4-3A27-EFFE-9A783F36C9CB}"/>
              </a:ext>
            </a:extLst>
          </p:cNvPr>
          <p:cNvSpPr>
            <a:spLocks noGrp="1"/>
          </p:cNvSpPr>
          <p:nvPr>
            <p:ph idx="1"/>
          </p:nvPr>
        </p:nvSpPr>
        <p:spPr>
          <a:xfrm>
            <a:off x="639097" y="560439"/>
            <a:ext cx="11080955" cy="5932436"/>
          </a:xfrm>
        </p:spPr>
        <p:txBody>
          <a:bodyPr>
            <a:normAutofit/>
          </a:bodyPr>
          <a:lstStyle/>
          <a:p>
            <a:pPr marL="0" indent="0">
              <a:buNone/>
            </a:pPr>
            <a:r>
              <a:rPr lang="en-US" sz="3200" dirty="0"/>
              <a:t>Eph 1:22  And He put all </a:t>
            </a:r>
            <a:r>
              <a:rPr lang="en-US" sz="3200" i="1" dirty="0"/>
              <a:t>things</a:t>
            </a:r>
            <a:r>
              <a:rPr lang="en-US" sz="3200" dirty="0"/>
              <a:t> under His feet, and gave Him </a:t>
            </a:r>
            <a:r>
              <a:rPr lang="en-US" sz="3200" i="1" dirty="0"/>
              <a:t>to be</a:t>
            </a:r>
            <a:r>
              <a:rPr lang="en-US" sz="3200" dirty="0"/>
              <a:t> head over all </a:t>
            </a:r>
            <a:r>
              <a:rPr lang="en-US" sz="3200" i="1" dirty="0"/>
              <a:t>things</a:t>
            </a:r>
            <a:r>
              <a:rPr lang="en-US" sz="3200" dirty="0"/>
              <a:t> to the church,</a:t>
            </a:r>
          </a:p>
          <a:p>
            <a:pPr marL="0" indent="0">
              <a:buNone/>
            </a:pPr>
            <a:r>
              <a:rPr lang="en-US" sz="3200" dirty="0"/>
              <a:t>Eph 3:10  to the intent that now the manifold wisdom of God might be made known by the church to the principalities and powers in the heavenly </a:t>
            </a:r>
            <a:r>
              <a:rPr lang="en-US" sz="3200" i="1" dirty="0"/>
              <a:t>places</a:t>
            </a:r>
            <a:r>
              <a:rPr lang="en-US" sz="3200" dirty="0"/>
              <a:t>,</a:t>
            </a:r>
          </a:p>
          <a:p>
            <a:pPr marL="0" indent="0">
              <a:buNone/>
            </a:pPr>
            <a:r>
              <a:rPr lang="en-US" sz="3200" dirty="0"/>
              <a:t>Eph 3:21  to Him </a:t>
            </a:r>
            <a:r>
              <a:rPr lang="en-US" sz="3200" i="1" dirty="0"/>
              <a:t>be</a:t>
            </a:r>
            <a:r>
              <a:rPr lang="en-US" sz="3200" dirty="0"/>
              <a:t> glory in the church by Christ Jesus to all generations, forever and ever. Amen.</a:t>
            </a:r>
          </a:p>
          <a:p>
            <a:pPr marL="0" indent="0">
              <a:buNone/>
            </a:pPr>
            <a:endParaRPr lang="en-US" sz="3200" dirty="0"/>
          </a:p>
          <a:p>
            <a:pPr marL="0" indent="0">
              <a:buNone/>
            </a:pPr>
            <a:r>
              <a:rPr lang="en-US" sz="3200" dirty="0"/>
              <a:t>Eph. 5:23-32</a:t>
            </a:r>
          </a:p>
        </p:txBody>
      </p:sp>
    </p:spTree>
    <p:extLst>
      <p:ext uri="{BB962C8B-B14F-4D97-AF65-F5344CB8AC3E}">
        <p14:creationId xmlns:p14="http://schemas.microsoft.com/office/powerpoint/2010/main" val="114353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2A8E82-DCD5-EE12-456A-8C1883593002}"/>
              </a:ext>
            </a:extLst>
          </p:cNvPr>
          <p:cNvSpPr>
            <a:spLocks noGrp="1"/>
          </p:cNvSpPr>
          <p:nvPr>
            <p:ph idx="1"/>
          </p:nvPr>
        </p:nvSpPr>
        <p:spPr>
          <a:xfrm>
            <a:off x="442452" y="517934"/>
            <a:ext cx="11051458" cy="6079511"/>
          </a:xfrm>
        </p:spPr>
        <p:txBody>
          <a:bodyPr>
            <a:normAutofit/>
          </a:bodyPr>
          <a:lstStyle/>
          <a:p>
            <a:pPr marL="0" indent="0">
              <a:buNone/>
            </a:pPr>
            <a:r>
              <a:rPr lang="en-US" sz="3200" dirty="0"/>
              <a:t>Heb 12:23  to the general assembly and church of the firstborn </a:t>
            </a:r>
            <a:r>
              <a:rPr lang="en-US" sz="3200" i="1" dirty="0"/>
              <a:t>who are</a:t>
            </a:r>
            <a:r>
              <a:rPr lang="en-US" sz="3200" dirty="0"/>
              <a:t> </a:t>
            </a:r>
            <a:r>
              <a:rPr lang="en-US" sz="3200" dirty="0">
                <a:solidFill>
                  <a:srgbClr val="00B0F0"/>
                </a:solidFill>
              </a:rPr>
              <a:t>registered in heaven</a:t>
            </a:r>
            <a:r>
              <a:rPr lang="en-US" sz="3200" dirty="0"/>
              <a:t>, to God the Judge of all, to the spirits of just men made perfect,</a:t>
            </a:r>
          </a:p>
          <a:p>
            <a:pPr marL="0" indent="0">
              <a:buNone/>
            </a:pPr>
            <a:r>
              <a:rPr lang="en-US" sz="3200" dirty="0"/>
              <a:t>1Ti 3:15  but if I am delayed, </a:t>
            </a:r>
            <a:r>
              <a:rPr lang="en-US" sz="3200" i="1" dirty="0"/>
              <a:t>I write</a:t>
            </a:r>
            <a:r>
              <a:rPr lang="en-US" sz="3200" dirty="0"/>
              <a:t> so that you may know how you ought to conduct yourself in the </a:t>
            </a:r>
            <a:r>
              <a:rPr lang="en-US" sz="3200" dirty="0">
                <a:solidFill>
                  <a:srgbClr val="00B0F0"/>
                </a:solidFill>
              </a:rPr>
              <a:t>house of God</a:t>
            </a:r>
            <a:r>
              <a:rPr lang="en-US" sz="3200" dirty="0"/>
              <a:t>, which is the </a:t>
            </a:r>
            <a:r>
              <a:rPr lang="en-US" sz="3200" dirty="0">
                <a:solidFill>
                  <a:srgbClr val="00B0F0"/>
                </a:solidFill>
              </a:rPr>
              <a:t>church of the living God</a:t>
            </a:r>
            <a:r>
              <a:rPr lang="en-US" sz="3200" dirty="0"/>
              <a:t>, the </a:t>
            </a:r>
            <a:r>
              <a:rPr lang="en-US" sz="3200" dirty="0">
                <a:solidFill>
                  <a:srgbClr val="00B0F0"/>
                </a:solidFill>
              </a:rPr>
              <a:t>pillar and ground of the truth</a:t>
            </a:r>
            <a:r>
              <a:rPr lang="en-US" sz="3200" dirty="0"/>
              <a:t>.</a:t>
            </a:r>
          </a:p>
          <a:p>
            <a:pPr marL="0" indent="0">
              <a:buNone/>
            </a:pPr>
            <a:endParaRPr lang="en-US" sz="3200" dirty="0"/>
          </a:p>
          <a:p>
            <a:pPr marL="0" indent="0">
              <a:buNone/>
            </a:pPr>
            <a:r>
              <a:rPr lang="en-US" sz="3200" dirty="0"/>
              <a:t>The universal church is made up of all believers in Jesus from Pentecost until the rapture of the church.  God is doing a planet-wide work through the universal church.  He is using individual believers and local churches in this process.</a:t>
            </a:r>
          </a:p>
        </p:txBody>
      </p:sp>
    </p:spTree>
    <p:extLst>
      <p:ext uri="{BB962C8B-B14F-4D97-AF65-F5344CB8AC3E}">
        <p14:creationId xmlns:p14="http://schemas.microsoft.com/office/powerpoint/2010/main" val="341911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80EAA-271F-5A95-C46E-58F2E9F0C2A5}"/>
              </a:ext>
            </a:extLst>
          </p:cNvPr>
          <p:cNvSpPr>
            <a:spLocks noGrp="1"/>
          </p:cNvSpPr>
          <p:nvPr>
            <p:ph type="title"/>
          </p:nvPr>
        </p:nvSpPr>
        <p:spPr>
          <a:xfrm>
            <a:off x="838200" y="158648"/>
            <a:ext cx="10515600" cy="863907"/>
          </a:xfrm>
        </p:spPr>
        <p:txBody>
          <a:bodyPr/>
          <a:lstStyle/>
          <a:p>
            <a:r>
              <a:rPr lang="en-US" dirty="0"/>
              <a:t>The Local Church</a:t>
            </a:r>
          </a:p>
        </p:txBody>
      </p:sp>
      <p:sp>
        <p:nvSpPr>
          <p:cNvPr id="3" name="Content Placeholder 2">
            <a:extLst>
              <a:ext uri="{FF2B5EF4-FFF2-40B4-BE49-F238E27FC236}">
                <a16:creationId xmlns:a16="http://schemas.microsoft.com/office/drawing/2014/main" id="{AD9F9B05-2788-B128-A4A3-CE9BB6E11EB5}"/>
              </a:ext>
            </a:extLst>
          </p:cNvPr>
          <p:cNvSpPr>
            <a:spLocks noGrp="1"/>
          </p:cNvSpPr>
          <p:nvPr>
            <p:ph idx="1"/>
          </p:nvPr>
        </p:nvSpPr>
        <p:spPr>
          <a:xfrm>
            <a:off x="378542" y="1022555"/>
            <a:ext cx="11434916" cy="5555226"/>
          </a:xfrm>
        </p:spPr>
        <p:txBody>
          <a:bodyPr>
            <a:normAutofit lnSpcReduction="10000"/>
          </a:bodyPr>
          <a:lstStyle/>
          <a:p>
            <a:pPr marL="0" indent="0">
              <a:buNone/>
            </a:pPr>
            <a:r>
              <a:rPr lang="en-US" sz="3200" dirty="0"/>
              <a:t>The local church is a group of believers living in the same geographic location that gathers regularly.  It is a community of believers that provides a context for Christian fellowship, learning , service, and outreach.  </a:t>
            </a:r>
          </a:p>
          <a:p>
            <a:pPr marL="0" indent="0">
              <a:buNone/>
            </a:pPr>
            <a:r>
              <a:rPr lang="en-US" sz="3200" dirty="0"/>
              <a:t>A local church is incapable of doing all that God has assigned to the universal church.</a:t>
            </a:r>
          </a:p>
          <a:p>
            <a:pPr marL="0" indent="0">
              <a:buNone/>
            </a:pPr>
            <a:r>
              <a:rPr lang="en-US" sz="3200" dirty="0"/>
              <a:t>Mission organizations, Christian schools and seminaries, and other Christian serving organizations are not local churches and cannot replace the purpose that God has for local churches.</a:t>
            </a:r>
          </a:p>
          <a:p>
            <a:pPr marL="0" indent="0">
              <a:buNone/>
            </a:pPr>
            <a:r>
              <a:rPr lang="en-US" sz="3200" dirty="0"/>
              <a:t>To the extent that they are functioning biblically, para-church organizations are made up of believers and local churches working together in universal church ministry.</a:t>
            </a:r>
          </a:p>
          <a:p>
            <a:pPr marL="0" indent="0">
              <a:buNone/>
            </a:pPr>
            <a:endParaRPr lang="en-US" sz="3200" dirty="0"/>
          </a:p>
        </p:txBody>
      </p:sp>
    </p:spTree>
    <p:extLst>
      <p:ext uri="{BB962C8B-B14F-4D97-AF65-F5344CB8AC3E}">
        <p14:creationId xmlns:p14="http://schemas.microsoft.com/office/powerpoint/2010/main" val="346088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0" presetClass="exit" presetSubtype="0" fill="hold" nodeType="withEffect">
                                  <p:stCondLst>
                                    <p:cond delay="0"/>
                                  </p:stCondLst>
                                  <p:childTnLst>
                                    <p:animEffect transition="out" filter="fade">
                                      <p:cBhvr>
                                        <p:cTn id="19" dur="500"/>
                                        <p:tgtEl>
                                          <p:spTgt spid="3">
                                            <p:txEl>
                                              <p:pRg st="1" end="1"/>
                                            </p:txEl>
                                          </p:spTgt>
                                        </p:tgtEl>
                                      </p:cBhvr>
                                    </p:animEffect>
                                    <p:set>
                                      <p:cBhvr>
                                        <p:cTn id="20"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0" presetClass="exit" presetSubtype="0" fill="hold" nodeType="withEffect">
                                  <p:stCondLst>
                                    <p:cond delay="0"/>
                                  </p:stCondLst>
                                  <p:childTnLst>
                                    <p:animEffect transition="out" filter="fade">
                                      <p:cBhvr>
                                        <p:cTn id="26" dur="500"/>
                                        <p:tgtEl>
                                          <p:spTgt spid="3">
                                            <p:txEl>
                                              <p:pRg st="2" end="2"/>
                                            </p:txEl>
                                          </p:spTgt>
                                        </p:tgtEl>
                                      </p:cBhvr>
                                    </p:animEffect>
                                    <p:set>
                                      <p:cBhvr>
                                        <p:cTn id="27"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1A5AE-17C4-6763-B4DF-FEFC2EAE0BE2}"/>
              </a:ext>
            </a:extLst>
          </p:cNvPr>
          <p:cNvSpPr>
            <a:spLocks noGrp="1"/>
          </p:cNvSpPr>
          <p:nvPr>
            <p:ph type="title"/>
          </p:nvPr>
        </p:nvSpPr>
        <p:spPr/>
        <p:txBody>
          <a:bodyPr/>
          <a:lstStyle/>
          <a:p>
            <a:r>
              <a:rPr lang="en-US" dirty="0"/>
              <a:t>Local church Bible references</a:t>
            </a:r>
          </a:p>
        </p:txBody>
      </p:sp>
      <p:sp>
        <p:nvSpPr>
          <p:cNvPr id="3" name="Content Placeholder 2">
            <a:extLst>
              <a:ext uri="{FF2B5EF4-FFF2-40B4-BE49-F238E27FC236}">
                <a16:creationId xmlns:a16="http://schemas.microsoft.com/office/drawing/2014/main" id="{40DE9749-9009-2D84-99FD-36E3E9117E79}"/>
              </a:ext>
            </a:extLst>
          </p:cNvPr>
          <p:cNvSpPr>
            <a:spLocks noGrp="1"/>
          </p:cNvSpPr>
          <p:nvPr>
            <p:ph idx="1"/>
          </p:nvPr>
        </p:nvSpPr>
        <p:spPr>
          <a:xfrm>
            <a:off x="383457" y="1825625"/>
            <a:ext cx="11464413" cy="4351338"/>
          </a:xfrm>
        </p:spPr>
        <p:txBody>
          <a:bodyPr>
            <a:normAutofit/>
          </a:bodyPr>
          <a:lstStyle/>
          <a:p>
            <a:pPr marL="0" indent="0">
              <a:buNone/>
            </a:pPr>
            <a:r>
              <a:rPr lang="en-US" sz="3200" dirty="0"/>
              <a:t>Ac 20:17  From Miletus he sent to Ephesus and called for the elders of the church.</a:t>
            </a:r>
          </a:p>
          <a:p>
            <a:pPr marL="0" indent="0">
              <a:buNone/>
            </a:pPr>
            <a:r>
              <a:rPr lang="en-US" sz="3200" dirty="0"/>
              <a:t>Ac 20:28  "Therefore take heed to yourselves and to all the flock, among which the Holy Spirit has made you overseers, to shepherd the church of God which He purchased with His own blood.</a:t>
            </a:r>
          </a:p>
          <a:p>
            <a:pPr marL="0" indent="0">
              <a:buNone/>
            </a:pPr>
            <a:r>
              <a:rPr lang="en-US" sz="3200" dirty="0"/>
              <a:t>The phrase: “church of God” is used 8x.  Ac. 20:28; 1 Cor 1:2; 1 Cor. 10:32; 1 Cor. 11:22; 1 Cor. 15:9; 2 Cor. 1:1; Ga. 1:13; 1 Ti. 3:5</a:t>
            </a:r>
          </a:p>
        </p:txBody>
      </p:sp>
    </p:spTree>
    <p:extLst>
      <p:ext uri="{BB962C8B-B14F-4D97-AF65-F5344CB8AC3E}">
        <p14:creationId xmlns:p14="http://schemas.microsoft.com/office/powerpoint/2010/main" val="263734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
                                            <p:txEl>
                                              <p:pRg st="0" end="0"/>
                                            </p:txEl>
                                          </p:spTgt>
                                        </p:tgtEl>
                                      </p:cBhvr>
                                    </p:animEffect>
                                    <p:set>
                                      <p:cBhvr>
                                        <p:cTn id="19" dur="1" fill="hold">
                                          <p:stCondLst>
                                            <p:cond delay="499"/>
                                          </p:stCondLst>
                                        </p:cTn>
                                        <p:tgtEl>
                                          <p:spTgt spid="3">
                                            <p:txEl>
                                              <p:pRg st="0" end="0"/>
                                            </p:txEl>
                                          </p:spTgt>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
                                            <p:txEl>
                                              <p:pRg st="1" end="1"/>
                                            </p:txEl>
                                          </p:spTgt>
                                        </p:tgtEl>
                                      </p:cBhvr>
                                    </p:animEffect>
                                    <p:set>
                                      <p:cBhvr>
                                        <p:cTn id="22"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D97671-6D14-2DDD-E08E-167B49DA37A4}"/>
              </a:ext>
            </a:extLst>
          </p:cNvPr>
          <p:cNvSpPr>
            <a:spLocks noGrp="1"/>
          </p:cNvSpPr>
          <p:nvPr>
            <p:ph idx="1"/>
          </p:nvPr>
        </p:nvSpPr>
        <p:spPr>
          <a:xfrm>
            <a:off x="550606" y="215153"/>
            <a:ext cx="10972800" cy="6508375"/>
          </a:xfrm>
        </p:spPr>
        <p:txBody>
          <a:bodyPr>
            <a:normAutofit lnSpcReduction="10000"/>
          </a:bodyPr>
          <a:lstStyle/>
          <a:p>
            <a:pPr marL="514350" indent="-514350">
              <a:buFont typeface="+mj-lt"/>
              <a:buAutoNum type="arabicPeriod"/>
            </a:pPr>
            <a:r>
              <a:rPr lang="en-US" sz="3200" dirty="0"/>
              <a:t>Ac. 8:1 “the church which was at Jerusalem”</a:t>
            </a:r>
          </a:p>
          <a:p>
            <a:pPr marL="514350" indent="-514350">
              <a:buFont typeface="+mj-lt"/>
              <a:buAutoNum type="arabicPeriod"/>
            </a:pPr>
            <a:r>
              <a:rPr lang="en-US" sz="3200" dirty="0"/>
              <a:t>Ac. 13:1  “the church that was at Antioch”</a:t>
            </a:r>
          </a:p>
          <a:p>
            <a:pPr marL="514350" indent="-514350">
              <a:buFont typeface="+mj-lt"/>
              <a:buAutoNum type="arabicPeriod"/>
            </a:pPr>
            <a:r>
              <a:rPr lang="en-US" sz="3200" dirty="0"/>
              <a:t>Ac. 14:23 “appointed elders in every church”</a:t>
            </a:r>
          </a:p>
          <a:p>
            <a:pPr marL="514350" indent="-514350">
              <a:buFont typeface="+mj-lt"/>
              <a:buAutoNum type="arabicPeriod"/>
            </a:pPr>
            <a:r>
              <a:rPr lang="en-US" sz="3200" dirty="0"/>
              <a:t>Ac. 18:22 Caesarean church</a:t>
            </a:r>
          </a:p>
          <a:p>
            <a:pPr marL="514350" indent="-514350">
              <a:buFont typeface="+mj-lt"/>
              <a:buAutoNum type="arabicPeriod"/>
            </a:pPr>
            <a:r>
              <a:rPr lang="en-US" sz="3200" dirty="0"/>
              <a:t>Ac. 20:17  Ephesian church</a:t>
            </a:r>
          </a:p>
          <a:p>
            <a:pPr marL="514350" indent="-514350">
              <a:buFont typeface="+mj-lt"/>
              <a:buAutoNum type="arabicPeriod"/>
            </a:pPr>
            <a:r>
              <a:rPr lang="en-US" sz="3200" dirty="0"/>
              <a:t>Rom. 16:1 “church in Cenchrea,”</a:t>
            </a:r>
          </a:p>
          <a:p>
            <a:pPr marL="514350" indent="-514350">
              <a:buFont typeface="+mj-lt"/>
              <a:buAutoNum type="arabicPeriod"/>
            </a:pPr>
            <a:r>
              <a:rPr lang="en-US" sz="3200" dirty="0"/>
              <a:t>1 Co. 1:2 “church of God which is at Corinth”</a:t>
            </a:r>
          </a:p>
          <a:p>
            <a:pPr marL="514350" indent="-514350">
              <a:buFont typeface="+mj-lt"/>
              <a:buAutoNum type="arabicPeriod"/>
            </a:pPr>
            <a:r>
              <a:rPr lang="en-US" sz="3200" dirty="0" err="1"/>
              <a:t>Php</a:t>
            </a:r>
            <a:r>
              <a:rPr lang="en-US" sz="3200" dirty="0"/>
              <a:t>. 4:15 Philippian church</a:t>
            </a:r>
          </a:p>
          <a:p>
            <a:pPr marL="514350" indent="-514350">
              <a:buFont typeface="+mj-lt"/>
              <a:buAutoNum type="arabicPeriod"/>
            </a:pPr>
            <a:r>
              <a:rPr lang="en-US" sz="3200" dirty="0"/>
              <a:t>Col. 4:16 church of the Laodiceans</a:t>
            </a:r>
          </a:p>
          <a:p>
            <a:pPr marL="514350" indent="-514350">
              <a:buFont typeface="+mj-lt"/>
              <a:buAutoNum type="arabicPeriod"/>
            </a:pPr>
            <a:r>
              <a:rPr lang="en-US" sz="3200" dirty="0"/>
              <a:t>1 Th. 1:1 church of the Thessalonians</a:t>
            </a:r>
          </a:p>
          <a:p>
            <a:pPr marL="514350" indent="-514350">
              <a:buFont typeface="+mj-lt"/>
              <a:buAutoNum type="arabicPeriod"/>
            </a:pPr>
            <a:r>
              <a:rPr lang="en-US" sz="3200" dirty="0"/>
              <a:t>Rev.2&amp;3 Ephesus, Smyrna, Pergamos, Thyatira, Sardis, Philadelphia, Laodicean</a:t>
            </a:r>
          </a:p>
          <a:p>
            <a:pPr marL="0" indent="0">
              <a:buNone/>
            </a:pPr>
            <a:endParaRPr lang="en-US" u="sng" dirty="0"/>
          </a:p>
          <a:p>
            <a:pPr marL="0" indent="0">
              <a:buNone/>
            </a:pPr>
            <a:endParaRPr lang="en-US" dirty="0"/>
          </a:p>
        </p:txBody>
      </p:sp>
    </p:spTree>
    <p:extLst>
      <p:ext uri="{BB962C8B-B14F-4D97-AF65-F5344CB8AC3E}">
        <p14:creationId xmlns:p14="http://schemas.microsoft.com/office/powerpoint/2010/main" val="423428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xit"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10" presetClass="exit" presetSubtype="0" fill="hold" nodeType="withEffect">
                                  <p:stCondLst>
                                    <p:cond delay="0"/>
                                  </p:stCondLst>
                                  <p:childTnLst>
                                    <p:animEffect transition="out" filter="fade">
                                      <p:cBhvr>
                                        <p:cTn id="25" dur="500"/>
                                        <p:tgtEl>
                                          <p:spTgt spid="3">
                                            <p:txEl>
                                              <p:pRg st="2" end="2"/>
                                            </p:txEl>
                                          </p:spTgt>
                                        </p:tgtEl>
                                      </p:cBhvr>
                                    </p:animEffect>
                                    <p:set>
                                      <p:cBhvr>
                                        <p:cTn id="2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0" presetClass="exit" presetSubtype="0" fill="hold" nodeType="withEffect">
                                  <p:stCondLst>
                                    <p:cond delay="0"/>
                                  </p:stCondLst>
                                  <p:childTnLst>
                                    <p:animEffect transition="out" filter="fade">
                                      <p:cBhvr>
                                        <p:cTn id="32" dur="500"/>
                                        <p:tgtEl>
                                          <p:spTgt spid="3">
                                            <p:txEl>
                                              <p:pRg st="3" end="3"/>
                                            </p:txEl>
                                          </p:spTgt>
                                        </p:tgtEl>
                                      </p:cBhvr>
                                    </p:animEffect>
                                    <p:set>
                                      <p:cBhvr>
                                        <p:cTn id="33"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childTnLst>
                                </p:cTn>
                              </p:par>
                              <p:par>
                                <p:cTn id="38" presetID="10" presetClass="exit" presetSubtype="0" fill="hold" nodeType="withEffect">
                                  <p:stCondLst>
                                    <p:cond delay="0"/>
                                  </p:stCondLst>
                                  <p:childTnLst>
                                    <p:animEffect transition="out" filter="fade">
                                      <p:cBhvr>
                                        <p:cTn id="39" dur="500"/>
                                        <p:tgtEl>
                                          <p:spTgt spid="3">
                                            <p:txEl>
                                              <p:pRg st="4" end="4"/>
                                            </p:txEl>
                                          </p:spTgt>
                                        </p:tgtEl>
                                      </p:cBhvr>
                                    </p:animEffect>
                                    <p:set>
                                      <p:cBhvr>
                                        <p:cTn id="40"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childTnLst>
                                </p:cTn>
                              </p:par>
                              <p:par>
                                <p:cTn id="45" presetID="10" presetClass="exit" presetSubtype="0" fill="hold" nodeType="withEffect">
                                  <p:stCondLst>
                                    <p:cond delay="0"/>
                                  </p:stCondLst>
                                  <p:childTnLst>
                                    <p:animEffect transition="out" filter="fade">
                                      <p:cBhvr>
                                        <p:cTn id="46" dur="500"/>
                                        <p:tgtEl>
                                          <p:spTgt spid="3">
                                            <p:txEl>
                                              <p:pRg st="5" end="5"/>
                                            </p:txEl>
                                          </p:spTgt>
                                        </p:tgtEl>
                                      </p:cBhvr>
                                    </p:animEffect>
                                    <p:set>
                                      <p:cBhvr>
                                        <p:cTn id="47"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childTnLst>
                                </p:cTn>
                              </p:par>
                              <p:par>
                                <p:cTn id="52" presetID="10" presetClass="exit" presetSubtype="0" fill="hold" nodeType="withEffect">
                                  <p:stCondLst>
                                    <p:cond delay="0"/>
                                  </p:stCondLst>
                                  <p:childTnLst>
                                    <p:animEffect transition="out" filter="fade">
                                      <p:cBhvr>
                                        <p:cTn id="53" dur="500"/>
                                        <p:tgtEl>
                                          <p:spTgt spid="3">
                                            <p:txEl>
                                              <p:pRg st="6" end="6"/>
                                            </p:txEl>
                                          </p:spTgt>
                                        </p:tgtEl>
                                      </p:cBhvr>
                                    </p:animEffect>
                                    <p:set>
                                      <p:cBhvr>
                                        <p:cTn id="54" dur="1" fill="hold">
                                          <p:stCondLst>
                                            <p:cond delay="499"/>
                                          </p:stCondLst>
                                        </p:cTn>
                                        <p:tgtEl>
                                          <p:spTgt spid="3">
                                            <p:txEl>
                                              <p:pRg st="6" end="6"/>
                                            </p:txEl>
                                          </p:spTgt>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par>
                                <p:cTn id="59" presetID="10" presetClass="exit" presetSubtype="0" fill="hold" nodeType="withEffect">
                                  <p:stCondLst>
                                    <p:cond delay="0"/>
                                  </p:stCondLst>
                                  <p:childTnLst>
                                    <p:animEffect transition="out" filter="fade">
                                      <p:cBhvr>
                                        <p:cTn id="60" dur="500"/>
                                        <p:tgtEl>
                                          <p:spTgt spid="3">
                                            <p:txEl>
                                              <p:pRg st="7" end="7"/>
                                            </p:txEl>
                                          </p:spTgt>
                                        </p:tgtEl>
                                      </p:cBhvr>
                                    </p:animEffect>
                                    <p:set>
                                      <p:cBhvr>
                                        <p:cTn id="61" dur="1" fill="hold">
                                          <p:stCondLst>
                                            <p:cond delay="499"/>
                                          </p:stCondLst>
                                        </p:cTn>
                                        <p:tgtEl>
                                          <p:spTgt spid="3">
                                            <p:txEl>
                                              <p:pRg st="7" end="7"/>
                                            </p:txEl>
                                          </p:spTgt>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childTnLst>
                                </p:cTn>
                              </p:par>
                              <p:par>
                                <p:cTn id="66" presetID="10" presetClass="exit" presetSubtype="0" fill="hold" nodeType="withEffect">
                                  <p:stCondLst>
                                    <p:cond delay="0"/>
                                  </p:stCondLst>
                                  <p:childTnLst>
                                    <p:animEffect transition="out" filter="fade">
                                      <p:cBhvr>
                                        <p:cTn id="67" dur="500"/>
                                        <p:tgtEl>
                                          <p:spTgt spid="3">
                                            <p:txEl>
                                              <p:pRg st="8" end="8"/>
                                            </p:txEl>
                                          </p:spTgt>
                                        </p:tgtEl>
                                      </p:cBhvr>
                                    </p:animEffect>
                                    <p:set>
                                      <p:cBhvr>
                                        <p:cTn id="68" dur="1" fill="hold">
                                          <p:stCondLst>
                                            <p:cond delay="499"/>
                                          </p:stCondLst>
                                        </p:cTn>
                                        <p:tgtEl>
                                          <p:spTgt spid="3">
                                            <p:txEl>
                                              <p:pRg st="8" end="8"/>
                                            </p:txEl>
                                          </p:spTgt>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childTnLst>
                                </p:cTn>
                              </p:par>
                              <p:par>
                                <p:cTn id="73" presetID="10" presetClass="exit" presetSubtype="0" fill="hold" nodeType="withEffect">
                                  <p:stCondLst>
                                    <p:cond delay="0"/>
                                  </p:stCondLst>
                                  <p:childTnLst>
                                    <p:animEffect transition="out" filter="fade">
                                      <p:cBhvr>
                                        <p:cTn id="74" dur="500"/>
                                        <p:tgtEl>
                                          <p:spTgt spid="3">
                                            <p:txEl>
                                              <p:pRg st="9" end="9"/>
                                            </p:txEl>
                                          </p:spTgt>
                                        </p:tgtEl>
                                      </p:cBhvr>
                                    </p:animEffect>
                                    <p:set>
                                      <p:cBhvr>
                                        <p:cTn id="75" dur="1" fill="hold">
                                          <p:stCondLst>
                                            <p:cond delay="499"/>
                                          </p:stCondLst>
                                        </p:cTn>
                                        <p:tgtEl>
                                          <p:spTgt spid="3">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52652-712A-9E62-B002-C5B9B92BEF6F}"/>
              </a:ext>
            </a:extLst>
          </p:cNvPr>
          <p:cNvSpPr>
            <a:spLocks noGrp="1"/>
          </p:cNvSpPr>
          <p:nvPr>
            <p:ph type="title"/>
          </p:nvPr>
        </p:nvSpPr>
        <p:spPr>
          <a:xfrm>
            <a:off x="838200" y="185831"/>
            <a:ext cx="10515600" cy="656851"/>
          </a:xfrm>
        </p:spPr>
        <p:txBody>
          <a:bodyPr>
            <a:normAutofit fontScale="90000"/>
          </a:bodyPr>
          <a:lstStyle/>
          <a:p>
            <a:r>
              <a:rPr lang="en-US" dirty="0"/>
              <a:t>Are house churches local churches?</a:t>
            </a:r>
          </a:p>
        </p:txBody>
      </p:sp>
      <p:sp>
        <p:nvSpPr>
          <p:cNvPr id="3" name="Content Placeholder 2">
            <a:extLst>
              <a:ext uri="{FF2B5EF4-FFF2-40B4-BE49-F238E27FC236}">
                <a16:creationId xmlns:a16="http://schemas.microsoft.com/office/drawing/2014/main" id="{4681F051-8DF0-E79D-1E22-A83AC9D62EE6}"/>
              </a:ext>
            </a:extLst>
          </p:cNvPr>
          <p:cNvSpPr>
            <a:spLocks noGrp="1"/>
          </p:cNvSpPr>
          <p:nvPr>
            <p:ph idx="1"/>
          </p:nvPr>
        </p:nvSpPr>
        <p:spPr>
          <a:xfrm>
            <a:off x="484094" y="1488141"/>
            <a:ext cx="11474824" cy="3783106"/>
          </a:xfrm>
        </p:spPr>
        <p:txBody>
          <a:bodyPr>
            <a:normAutofit/>
          </a:bodyPr>
          <a:lstStyle/>
          <a:p>
            <a:pPr marL="514350" indent="-514350">
              <a:buFont typeface="+mj-lt"/>
              <a:buAutoNum type="arabicPeriod"/>
            </a:pPr>
            <a:r>
              <a:rPr lang="en-US" sz="3200" dirty="0"/>
              <a:t>Houses in Jerusalem Ac. 2:46; 5:42</a:t>
            </a:r>
          </a:p>
          <a:p>
            <a:pPr marL="514350" indent="-514350">
              <a:buFont typeface="+mj-lt"/>
              <a:buAutoNum type="arabicPeriod"/>
            </a:pPr>
            <a:r>
              <a:rPr lang="en-US" sz="3200" dirty="0"/>
              <a:t>In the house of Priscilla and Aquila Rom. 16:3-5 (a congregation in Rome) 1 Cor. 16:19 (probably in Ephesus)  Ac. 18:2,3</a:t>
            </a:r>
          </a:p>
          <a:p>
            <a:pPr marL="514350" indent="-514350">
              <a:buFont typeface="+mj-lt"/>
              <a:buAutoNum type="arabicPeriod"/>
            </a:pPr>
            <a:r>
              <a:rPr lang="en-US" sz="3200" dirty="0"/>
              <a:t>In the house of Nymphas Col. 4:15 </a:t>
            </a:r>
          </a:p>
          <a:p>
            <a:pPr marL="514350" indent="-514350">
              <a:buFont typeface="+mj-lt"/>
              <a:buAutoNum type="arabicPeriod"/>
            </a:pPr>
            <a:r>
              <a:rPr lang="en-US" sz="3200" dirty="0"/>
              <a:t>In the house of Archippus Phm. 1:2</a:t>
            </a:r>
          </a:p>
        </p:txBody>
      </p:sp>
    </p:spTree>
    <p:extLst>
      <p:ext uri="{BB962C8B-B14F-4D97-AF65-F5344CB8AC3E}">
        <p14:creationId xmlns:p14="http://schemas.microsoft.com/office/powerpoint/2010/main" val="336029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par>
                                <p:cTn id="22" presetID="10" presetClass="exit" presetSubtype="0" fill="hold" nodeType="withEffect">
                                  <p:stCondLst>
                                    <p:cond delay="0"/>
                                  </p:stCondLst>
                                  <p:childTnLst>
                                    <p:animEffect transition="out" filter="fade">
                                      <p:cBhvr>
                                        <p:cTn id="23" dur="500"/>
                                        <p:tgtEl>
                                          <p:spTgt spid="3">
                                            <p:txEl>
                                              <p:pRg st="1" end="1"/>
                                            </p:txEl>
                                          </p:spTgt>
                                        </p:tgtEl>
                                      </p:cBhvr>
                                    </p:animEffect>
                                    <p:set>
                                      <p:cBhvr>
                                        <p:cTn id="24" dur="1" fill="hold">
                                          <p:stCondLst>
                                            <p:cond delay="499"/>
                                          </p:stCondLst>
                                        </p:cTn>
                                        <p:tgtEl>
                                          <p:spTgt spid="3">
                                            <p:txEl>
                                              <p:pRg st="1" end="1"/>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3">
                                            <p:txEl>
                                              <p:pRg st="3" end="3"/>
                                            </p:txEl>
                                          </p:spTgt>
                                        </p:tgtEl>
                                      </p:cBhvr>
                                    </p:animEffect>
                                    <p:set>
                                      <p:cBhvr>
                                        <p:cTn id="27" dur="1" fill="hold">
                                          <p:stCondLst>
                                            <p:cond delay="499"/>
                                          </p:stCondLst>
                                        </p:cTn>
                                        <p:tgtEl>
                                          <p:spTgt spid="3">
                                            <p:txEl>
                                              <p:pRg st="3" end="3"/>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3">
                                            <p:txEl>
                                              <p:pRg st="2" end="2"/>
                                            </p:txEl>
                                          </p:spTgt>
                                        </p:tgtEl>
                                      </p:cBhvr>
                                    </p:animEffect>
                                    <p:set>
                                      <p:cBhvr>
                                        <p:cTn id="30"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354E-955C-6837-F3A2-696D1B1D2CEF}"/>
              </a:ext>
            </a:extLst>
          </p:cNvPr>
          <p:cNvSpPr>
            <a:spLocks noGrp="1"/>
          </p:cNvSpPr>
          <p:nvPr>
            <p:ph type="title"/>
          </p:nvPr>
        </p:nvSpPr>
        <p:spPr>
          <a:xfrm>
            <a:off x="838200" y="365126"/>
            <a:ext cx="10515600" cy="1060552"/>
          </a:xfrm>
        </p:spPr>
        <p:txBody>
          <a:bodyPr/>
          <a:lstStyle/>
          <a:p>
            <a:r>
              <a:rPr lang="en-US" dirty="0"/>
              <a:t>Function rather than form</a:t>
            </a:r>
          </a:p>
        </p:txBody>
      </p:sp>
      <p:sp>
        <p:nvSpPr>
          <p:cNvPr id="3" name="Content Placeholder 2">
            <a:extLst>
              <a:ext uri="{FF2B5EF4-FFF2-40B4-BE49-F238E27FC236}">
                <a16:creationId xmlns:a16="http://schemas.microsoft.com/office/drawing/2014/main" id="{D2B96690-F28A-B493-B4A0-DB72A41CEF8C}"/>
              </a:ext>
            </a:extLst>
          </p:cNvPr>
          <p:cNvSpPr>
            <a:spLocks noGrp="1"/>
          </p:cNvSpPr>
          <p:nvPr>
            <p:ph idx="1"/>
          </p:nvPr>
        </p:nvSpPr>
        <p:spPr>
          <a:xfrm>
            <a:off x="629265" y="1825625"/>
            <a:ext cx="10844980" cy="4351338"/>
          </a:xfrm>
        </p:spPr>
        <p:txBody>
          <a:bodyPr/>
          <a:lstStyle/>
          <a:p>
            <a:pPr marL="0" indent="0">
              <a:buNone/>
            </a:pPr>
            <a:r>
              <a:rPr lang="en-US" sz="3200" dirty="0"/>
              <a:t>Changing times might require changing methods and changing focus, but God’s Word hasn’t changed so His primary purpose for the local church must not have changed either.</a:t>
            </a:r>
          </a:p>
          <a:p>
            <a:pPr marL="0" indent="0">
              <a:buNone/>
            </a:pPr>
            <a:endParaRPr lang="en-US" dirty="0"/>
          </a:p>
          <a:p>
            <a:pPr marL="0" indent="0">
              <a:buNone/>
            </a:pPr>
            <a:r>
              <a:rPr lang="en-US" sz="3200" dirty="0"/>
              <a:t>Primary purpose of the local church is edification = building (2 Cor. 5:1)</a:t>
            </a:r>
          </a:p>
        </p:txBody>
      </p:sp>
    </p:spTree>
    <p:extLst>
      <p:ext uri="{BB962C8B-B14F-4D97-AF65-F5344CB8AC3E}">
        <p14:creationId xmlns:p14="http://schemas.microsoft.com/office/powerpoint/2010/main" val="227884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F12FB-332D-3D91-DCA5-4ABD2E93D2D3}"/>
              </a:ext>
            </a:extLst>
          </p:cNvPr>
          <p:cNvSpPr>
            <a:spLocks noGrp="1"/>
          </p:cNvSpPr>
          <p:nvPr>
            <p:ph type="title"/>
          </p:nvPr>
        </p:nvSpPr>
        <p:spPr>
          <a:xfrm>
            <a:off x="481781" y="365125"/>
            <a:ext cx="11080954" cy="1325563"/>
          </a:xfrm>
        </p:spPr>
        <p:txBody>
          <a:bodyPr/>
          <a:lstStyle/>
          <a:p>
            <a:r>
              <a:rPr lang="en-US" dirty="0"/>
              <a:t>Primary Purpose is Edification</a:t>
            </a:r>
          </a:p>
        </p:txBody>
      </p:sp>
      <p:sp>
        <p:nvSpPr>
          <p:cNvPr id="3" name="Content Placeholder 2">
            <a:extLst>
              <a:ext uri="{FF2B5EF4-FFF2-40B4-BE49-F238E27FC236}">
                <a16:creationId xmlns:a16="http://schemas.microsoft.com/office/drawing/2014/main" id="{E83EF889-DF51-A71C-8A93-8F72A772B555}"/>
              </a:ext>
            </a:extLst>
          </p:cNvPr>
          <p:cNvSpPr>
            <a:spLocks noGrp="1"/>
          </p:cNvSpPr>
          <p:nvPr>
            <p:ph idx="1"/>
          </p:nvPr>
        </p:nvSpPr>
        <p:spPr>
          <a:xfrm>
            <a:off x="481781" y="1690688"/>
            <a:ext cx="11385754" cy="4916589"/>
          </a:xfrm>
        </p:spPr>
        <p:txBody>
          <a:bodyPr>
            <a:normAutofit/>
          </a:bodyPr>
          <a:lstStyle/>
          <a:p>
            <a:pPr marL="0" indent="0">
              <a:buNone/>
            </a:pPr>
            <a:r>
              <a:rPr lang="en-US" sz="3200" dirty="0"/>
              <a:t>What is edification?</a:t>
            </a:r>
          </a:p>
          <a:p>
            <a:pPr marL="0" indent="0">
              <a:buNone/>
            </a:pPr>
            <a:r>
              <a:rPr lang="en-US" dirty="0" err="1"/>
              <a:t>oikodome</a:t>
            </a:r>
            <a:r>
              <a:rPr lang="en-US" dirty="0"/>
              <a:t> = noun= building </a:t>
            </a:r>
            <a:r>
              <a:rPr lang="en-US" sz="3200" dirty="0"/>
              <a:t>1 Cor. 14:3,5,12,26   (compare Mk. 13:1,2)</a:t>
            </a:r>
          </a:p>
          <a:p>
            <a:pPr marL="0" indent="0">
              <a:buNone/>
            </a:pPr>
            <a:r>
              <a:rPr lang="en-US" sz="3200" dirty="0"/>
              <a:t>1 Cor. 14:4 edifies =</a:t>
            </a:r>
            <a:r>
              <a:rPr lang="en-US" dirty="0"/>
              <a:t> </a:t>
            </a:r>
            <a:r>
              <a:rPr lang="en-US" dirty="0" err="1"/>
              <a:t>oikodomeo</a:t>
            </a:r>
            <a:r>
              <a:rPr lang="en-US" dirty="0"/>
              <a:t> </a:t>
            </a:r>
            <a:r>
              <a:rPr lang="en-US" sz="3200" dirty="0"/>
              <a:t>= verb= builds (compare John 2:20) also verse 17</a:t>
            </a:r>
          </a:p>
          <a:p>
            <a:pPr marL="0" indent="0">
              <a:buNone/>
            </a:pPr>
            <a:r>
              <a:rPr lang="en-US" sz="3200" dirty="0"/>
              <a:t>The kind of building that needs to be taking place in the church is primarily spiritual.  The implication of building is that improvement is being made.  Growth, not regression, is taking place.</a:t>
            </a:r>
          </a:p>
          <a:p>
            <a:pPr marL="0" indent="0">
              <a:buNone/>
            </a:pPr>
            <a:r>
              <a:rPr lang="en-US" sz="3200" dirty="0"/>
              <a:t> The goal of each church member should be to build up the other members of the church.  --to serve, not just to be served.</a:t>
            </a:r>
          </a:p>
          <a:p>
            <a:pPr marL="0" indent="0">
              <a:buNone/>
            </a:pPr>
            <a:endParaRPr lang="en-US" sz="3200" dirty="0"/>
          </a:p>
        </p:txBody>
      </p:sp>
    </p:spTree>
    <p:extLst>
      <p:ext uri="{BB962C8B-B14F-4D97-AF65-F5344CB8AC3E}">
        <p14:creationId xmlns:p14="http://schemas.microsoft.com/office/powerpoint/2010/main" val="209173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par>
                                <p:cTn id="22" presetID="10" presetClass="exit" presetSubtype="0" fill="hold" nodeType="withEffect">
                                  <p:stCondLst>
                                    <p:cond delay="0"/>
                                  </p:stCondLst>
                                  <p:childTnLst>
                                    <p:animEffect transition="out" filter="fade">
                                      <p:cBhvr>
                                        <p:cTn id="23" dur="500"/>
                                        <p:tgtEl>
                                          <p:spTgt spid="3">
                                            <p:txEl>
                                              <p:pRg st="2" end="2"/>
                                            </p:txEl>
                                          </p:spTgt>
                                        </p:tgtEl>
                                      </p:cBhvr>
                                    </p:animEffect>
                                    <p:set>
                                      <p:cBhvr>
                                        <p:cTn id="24"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0" presetClass="exit" presetSubtype="0" fill="hold" nodeType="withEffect">
                                  <p:stCondLst>
                                    <p:cond delay="0"/>
                                  </p:stCondLst>
                                  <p:childTnLst>
                                    <p:animEffect transition="out" filter="fade">
                                      <p:cBhvr>
                                        <p:cTn id="30" dur="500"/>
                                        <p:tgtEl>
                                          <p:spTgt spid="3">
                                            <p:txEl>
                                              <p:pRg st="3" end="3"/>
                                            </p:txEl>
                                          </p:spTgt>
                                        </p:tgtEl>
                                      </p:cBhvr>
                                    </p:animEffect>
                                    <p:set>
                                      <p:cBhvr>
                                        <p:cTn id="31"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D5833-A19D-9DE7-DB5A-E91B92772813}"/>
              </a:ext>
            </a:extLst>
          </p:cNvPr>
          <p:cNvSpPr>
            <a:spLocks noGrp="1"/>
          </p:cNvSpPr>
          <p:nvPr>
            <p:ph type="title"/>
          </p:nvPr>
        </p:nvSpPr>
        <p:spPr>
          <a:xfrm>
            <a:off x="353961" y="188145"/>
            <a:ext cx="10999839" cy="942566"/>
          </a:xfrm>
        </p:spPr>
        <p:txBody>
          <a:bodyPr/>
          <a:lstStyle/>
          <a:p>
            <a:r>
              <a:rPr lang="en-US" dirty="0"/>
              <a:t>The means of edification in the church</a:t>
            </a:r>
          </a:p>
        </p:txBody>
      </p:sp>
      <p:sp>
        <p:nvSpPr>
          <p:cNvPr id="3" name="Content Placeholder 2">
            <a:extLst>
              <a:ext uri="{FF2B5EF4-FFF2-40B4-BE49-F238E27FC236}">
                <a16:creationId xmlns:a16="http://schemas.microsoft.com/office/drawing/2014/main" id="{E6787E37-2D1E-0047-138E-DD526E5FB355}"/>
              </a:ext>
            </a:extLst>
          </p:cNvPr>
          <p:cNvSpPr>
            <a:spLocks noGrp="1"/>
          </p:cNvSpPr>
          <p:nvPr>
            <p:ph idx="1"/>
          </p:nvPr>
        </p:nvSpPr>
        <p:spPr>
          <a:xfrm>
            <a:off x="353961" y="1130711"/>
            <a:ext cx="11659988" cy="5539143"/>
          </a:xfrm>
        </p:spPr>
        <p:txBody>
          <a:bodyPr>
            <a:normAutofit lnSpcReduction="10000"/>
          </a:bodyPr>
          <a:lstStyle/>
          <a:p>
            <a:pPr marL="514350" indent="-514350">
              <a:buFont typeface="+mj-lt"/>
              <a:buAutoNum type="arabicPeriod"/>
            </a:pPr>
            <a:r>
              <a:rPr lang="en-US" sz="3200" dirty="0"/>
              <a:t>Reading God’s Word. 1 Tim. 4:13</a:t>
            </a:r>
          </a:p>
          <a:p>
            <a:pPr marL="514350" indent="-514350">
              <a:buFont typeface="+mj-lt"/>
              <a:buAutoNum type="arabicPeriod"/>
            </a:pPr>
            <a:r>
              <a:rPr lang="en-US" sz="3200" dirty="0"/>
              <a:t>Preaching or teaching God’s Word.  2 Tim. 4:2</a:t>
            </a:r>
            <a:r>
              <a:rPr lang="en-US" sz="3200"/>
              <a:t>,            (Prophesying) </a:t>
            </a:r>
            <a:r>
              <a:rPr lang="en-US" sz="3200" dirty="0"/>
              <a:t>1 Co. 14:3,24,31</a:t>
            </a:r>
          </a:p>
          <a:p>
            <a:pPr marL="971550" lvl="1" indent="-514350">
              <a:buFont typeface="+mj-lt"/>
              <a:buAutoNum type="alphaLcPeriod"/>
            </a:pPr>
            <a:r>
              <a:rPr lang="en-US" sz="3200" dirty="0"/>
              <a:t>Exhortation and instruction</a:t>
            </a:r>
          </a:p>
          <a:p>
            <a:pPr marL="971550" lvl="1" indent="-514350">
              <a:buFont typeface="+mj-lt"/>
              <a:buAutoNum type="alphaLcPeriod"/>
            </a:pPr>
            <a:r>
              <a:rPr lang="en-US" sz="3200" dirty="0"/>
              <a:t>Comfort</a:t>
            </a:r>
          </a:p>
          <a:p>
            <a:pPr marL="971550" lvl="1" indent="-514350">
              <a:buFont typeface="+mj-lt"/>
              <a:buAutoNum type="alphaLcPeriod"/>
            </a:pPr>
            <a:r>
              <a:rPr lang="en-US" sz="3200" dirty="0"/>
              <a:t>Rebuke</a:t>
            </a:r>
          </a:p>
          <a:p>
            <a:pPr marL="971550" lvl="1" indent="-514350">
              <a:buFont typeface="+mj-lt"/>
              <a:buAutoNum type="alphaLcPeriod"/>
            </a:pPr>
            <a:r>
              <a:rPr lang="en-US" sz="3200" dirty="0"/>
              <a:t>When correctly practiced, all these are expressions of love.  1 Pt. 1:22</a:t>
            </a:r>
          </a:p>
          <a:p>
            <a:pPr marL="514350" indent="-514350">
              <a:buFont typeface="+mj-lt"/>
              <a:buAutoNum type="arabicPeriod"/>
            </a:pPr>
            <a:r>
              <a:rPr lang="en-US" sz="3200" dirty="0"/>
              <a:t>Singing. 1 Cor. 14:26; Eph. 5:19; Col. 3:16</a:t>
            </a:r>
          </a:p>
          <a:p>
            <a:pPr marL="514350" indent="-514350">
              <a:buFont typeface="+mj-lt"/>
              <a:buAutoNum type="arabicPeriod"/>
            </a:pPr>
            <a:r>
              <a:rPr lang="en-US" sz="3200" dirty="0"/>
              <a:t>Prayer.  Ac. 1:14; Ac. 6:4; </a:t>
            </a:r>
            <a:r>
              <a:rPr lang="en-US" sz="3200" dirty="0">
                <a:solidFill>
                  <a:srgbClr val="00B0F0"/>
                </a:solidFill>
              </a:rPr>
              <a:t>Ac. 12:5</a:t>
            </a:r>
            <a:r>
              <a:rPr lang="en-US" sz="3200" dirty="0"/>
              <a:t>; Col. 4:2</a:t>
            </a:r>
          </a:p>
          <a:p>
            <a:pPr marL="514350" indent="-514350">
              <a:buFont typeface="+mj-lt"/>
              <a:buAutoNum type="arabicPeriod"/>
            </a:pPr>
            <a:r>
              <a:rPr lang="en-US" sz="3200" dirty="0"/>
              <a:t>Training in righteousness and service. 1 Tim. 3:16-17; Eph. 4:11-16</a:t>
            </a:r>
          </a:p>
          <a:p>
            <a:pPr marL="514350" indent="-514350">
              <a:buFont typeface="+mj-lt"/>
              <a:buAutoNum type="arabicPeriod"/>
            </a:pPr>
            <a:endParaRPr lang="en-US" sz="3200" dirty="0"/>
          </a:p>
        </p:txBody>
      </p:sp>
    </p:spTree>
    <p:extLst>
      <p:ext uri="{BB962C8B-B14F-4D97-AF65-F5344CB8AC3E}">
        <p14:creationId xmlns:p14="http://schemas.microsoft.com/office/powerpoint/2010/main" val="22507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par>
                                <p:cTn id="34" presetID="10" presetClass="exit" presetSubtype="0" fill="hold" nodeType="withEffect">
                                  <p:stCondLst>
                                    <p:cond delay="0"/>
                                  </p:stCondLst>
                                  <p:childTnLst>
                                    <p:animEffect transition="out" filter="fade">
                                      <p:cBhvr>
                                        <p:cTn id="35" dur="500"/>
                                        <p:tgtEl>
                                          <p:spTgt spid="3">
                                            <p:txEl>
                                              <p:pRg st="1" end="1"/>
                                            </p:txEl>
                                          </p:spTgt>
                                        </p:tgtEl>
                                      </p:cBhvr>
                                    </p:animEffect>
                                    <p:set>
                                      <p:cBhvr>
                                        <p:cTn id="36" dur="1" fill="hold">
                                          <p:stCondLst>
                                            <p:cond delay="499"/>
                                          </p:stCondLst>
                                        </p:cTn>
                                        <p:tgtEl>
                                          <p:spTgt spid="3">
                                            <p:txEl>
                                              <p:pRg st="1" end="1"/>
                                            </p:txEl>
                                          </p:spTgt>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
                                            <p:txEl>
                                              <p:pRg st="3" end="3"/>
                                            </p:txEl>
                                          </p:spTgt>
                                        </p:tgtEl>
                                      </p:cBhvr>
                                    </p:animEffect>
                                    <p:set>
                                      <p:cBhvr>
                                        <p:cTn id="42" dur="1" fill="hold">
                                          <p:stCondLst>
                                            <p:cond delay="499"/>
                                          </p:stCondLst>
                                        </p:cTn>
                                        <p:tgtEl>
                                          <p:spTgt spid="3">
                                            <p:txEl>
                                              <p:pRg st="3" end="3"/>
                                            </p:txEl>
                                          </p:spTgt>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3">
                                            <p:txEl>
                                              <p:pRg st="4" end="4"/>
                                            </p:txEl>
                                          </p:spTgt>
                                        </p:tgtEl>
                                      </p:cBhvr>
                                    </p:animEffect>
                                    <p:set>
                                      <p:cBhvr>
                                        <p:cTn id="45" dur="1" fill="hold">
                                          <p:stCondLst>
                                            <p:cond delay="499"/>
                                          </p:stCondLst>
                                        </p:cTn>
                                        <p:tgtEl>
                                          <p:spTgt spid="3">
                                            <p:txEl>
                                              <p:pRg st="4" end="4"/>
                                            </p:txEl>
                                          </p:spTgt>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3">
                                            <p:txEl>
                                              <p:pRg st="5" end="5"/>
                                            </p:txEl>
                                          </p:spTgt>
                                        </p:tgtEl>
                                      </p:cBhvr>
                                    </p:animEffect>
                                    <p:set>
                                      <p:cBhvr>
                                        <p:cTn id="48"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par>
                                <p:cTn id="59" presetID="1" presetClass="exit" presetSubtype="0" fill="hold" nodeType="withEffect">
                                  <p:stCondLst>
                                    <p:cond delay="0"/>
                                  </p:stCondLst>
                                  <p:childTnLst>
                                    <p:set>
                                      <p:cBhvr>
                                        <p:cTn id="60"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E2831-9798-671C-249D-F97DD24A64D1}"/>
              </a:ext>
            </a:extLst>
          </p:cNvPr>
          <p:cNvSpPr>
            <a:spLocks noGrp="1"/>
          </p:cNvSpPr>
          <p:nvPr>
            <p:ph type="title"/>
          </p:nvPr>
        </p:nvSpPr>
        <p:spPr>
          <a:xfrm>
            <a:off x="609600" y="0"/>
            <a:ext cx="10744200" cy="904567"/>
          </a:xfrm>
        </p:spPr>
        <p:txBody>
          <a:bodyPr>
            <a:normAutofit/>
          </a:bodyPr>
          <a:lstStyle/>
          <a:p>
            <a:r>
              <a:rPr lang="en-US" dirty="0"/>
              <a:t>Why belong to and attend church?</a:t>
            </a:r>
          </a:p>
        </p:txBody>
      </p:sp>
      <p:sp>
        <p:nvSpPr>
          <p:cNvPr id="3" name="Content Placeholder 2">
            <a:extLst>
              <a:ext uri="{FF2B5EF4-FFF2-40B4-BE49-F238E27FC236}">
                <a16:creationId xmlns:a16="http://schemas.microsoft.com/office/drawing/2014/main" id="{C4D1098B-F58A-1764-BFC4-FAB6C49C247D}"/>
              </a:ext>
            </a:extLst>
          </p:cNvPr>
          <p:cNvSpPr>
            <a:spLocks noGrp="1"/>
          </p:cNvSpPr>
          <p:nvPr>
            <p:ph idx="1"/>
          </p:nvPr>
        </p:nvSpPr>
        <p:spPr>
          <a:xfrm>
            <a:off x="285135" y="904567"/>
            <a:ext cx="11533239" cy="5742039"/>
          </a:xfrm>
        </p:spPr>
        <p:txBody>
          <a:bodyPr>
            <a:noAutofit/>
          </a:bodyPr>
          <a:lstStyle/>
          <a:p>
            <a:pPr marL="0" indent="0">
              <a:buNone/>
            </a:pPr>
            <a:r>
              <a:rPr lang="en-US" sz="3200" dirty="0"/>
              <a:t>Church attendance is not a Christian’s obligation that pleases God in and of itself.  For it to be of value, God’s intention must be realized. </a:t>
            </a:r>
          </a:p>
          <a:p>
            <a:pPr marL="514350" indent="-514350">
              <a:buFont typeface="+mj-lt"/>
              <a:buAutoNum type="arabicPeriod"/>
            </a:pPr>
            <a:r>
              <a:rPr lang="en-US" sz="3200" dirty="0"/>
              <a:t>Your presence itself can encourage and thereby build up others. 2 Cor. 7:6</a:t>
            </a:r>
          </a:p>
          <a:p>
            <a:pPr marL="514350" indent="-514350">
              <a:buFont typeface="+mj-lt"/>
              <a:buAutoNum type="arabicPeriod"/>
            </a:pPr>
            <a:r>
              <a:rPr lang="en-US" sz="3200" dirty="0"/>
              <a:t>We need the input and encouragement of other believers.  Heb. 10:23-25; </a:t>
            </a:r>
          </a:p>
          <a:p>
            <a:pPr marL="514350" indent="-514350">
              <a:buFont typeface="+mj-lt"/>
              <a:buAutoNum type="arabicPeriod"/>
            </a:pPr>
            <a:r>
              <a:rPr lang="en-US" sz="3200" dirty="0"/>
              <a:t>We need a group of like-minded believers with whom we can exercise mutual accountability. Heb. 3:12-13</a:t>
            </a:r>
          </a:p>
          <a:p>
            <a:pPr marL="0" indent="0">
              <a:buNone/>
            </a:pPr>
            <a:r>
              <a:rPr lang="en-US" sz="3200" dirty="0"/>
              <a:t>4.  The abundant life Jesus came to provide for us can only be experienced within the context of His plan in the church. Jn. 10:10a; 1 Jn. 1:2,3,7</a:t>
            </a:r>
          </a:p>
        </p:txBody>
      </p:sp>
    </p:spTree>
    <p:extLst>
      <p:ext uri="{BB962C8B-B14F-4D97-AF65-F5344CB8AC3E}">
        <p14:creationId xmlns:p14="http://schemas.microsoft.com/office/powerpoint/2010/main" val="288636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335F-3B30-9FFC-60FC-0582B011FA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7692F14-9E54-4EF4-E330-0357D65FD2AB}"/>
              </a:ext>
            </a:extLst>
          </p:cNvPr>
          <p:cNvSpPr>
            <a:spLocks noGrp="1"/>
          </p:cNvSpPr>
          <p:nvPr>
            <p:ph idx="1"/>
          </p:nvPr>
        </p:nvSpPr>
        <p:spPr/>
        <p:txBody>
          <a:bodyPr>
            <a:normAutofit/>
          </a:bodyPr>
          <a:lstStyle/>
          <a:p>
            <a:pPr marL="0" indent="0">
              <a:buNone/>
            </a:pPr>
            <a:r>
              <a:rPr lang="en-US" sz="3600" dirty="0"/>
              <a:t>God created us for fellowship with Himself and others, and the deepest fellowship can only be enjoyed with like-minded believers.  </a:t>
            </a:r>
          </a:p>
          <a:p>
            <a:pPr marL="0" indent="0">
              <a:buNone/>
            </a:pPr>
            <a:endParaRPr lang="en-US" sz="3600" dirty="0"/>
          </a:p>
          <a:p>
            <a:pPr marL="0" indent="0">
              <a:buNone/>
            </a:pPr>
            <a:r>
              <a:rPr lang="en-US" sz="3600" dirty="0"/>
              <a:t>We cannot thrive as believers without strong relationships with other believers.</a:t>
            </a:r>
          </a:p>
        </p:txBody>
      </p:sp>
    </p:spTree>
    <p:extLst>
      <p:ext uri="{BB962C8B-B14F-4D97-AF65-F5344CB8AC3E}">
        <p14:creationId xmlns:p14="http://schemas.microsoft.com/office/powerpoint/2010/main" val="176812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989</TotalTime>
  <Words>1147</Words>
  <Application>Microsoft Office PowerPoint</Application>
  <PresentationFormat>Widescreen</PresentationFormat>
  <Paragraphs>82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Corbel</vt:lpstr>
      <vt:lpstr>Depth</vt:lpstr>
      <vt:lpstr>The Purpose of the  Local Church  in Today’s World</vt:lpstr>
      <vt:lpstr>Introduction:</vt:lpstr>
      <vt:lpstr>Overview: Two Different Categories</vt:lpstr>
      <vt:lpstr>The Universal Church</vt:lpstr>
      <vt:lpstr>PowerPoint Presentation</vt:lpstr>
      <vt:lpstr>PowerPoint Presentation</vt:lpstr>
      <vt:lpstr>The Local Church</vt:lpstr>
      <vt:lpstr>Local church Bible references</vt:lpstr>
      <vt:lpstr>PowerPoint Presentation</vt:lpstr>
      <vt:lpstr>Are house churches local churches?</vt:lpstr>
      <vt:lpstr>Function rather than form</vt:lpstr>
      <vt:lpstr>Primary Purpose is Edification</vt:lpstr>
      <vt:lpstr>The means of edification in the church</vt:lpstr>
      <vt:lpstr>Why belong to and attend church?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 Engelman</dc:creator>
  <cp:lastModifiedBy>Jansen Bible</cp:lastModifiedBy>
  <cp:revision>14</cp:revision>
  <cp:lastPrinted>2025-11-02T03:01:45Z</cp:lastPrinted>
  <dcterms:created xsi:type="dcterms:W3CDTF">2025-11-01T21:46:55Z</dcterms:created>
  <dcterms:modified xsi:type="dcterms:W3CDTF">2025-11-02T15:42:52Z</dcterms:modified>
</cp:coreProperties>
</file>